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4"/>
  </p:notesMasterIdLst>
  <p:handoutMasterIdLst>
    <p:handoutMasterId r:id="rId25"/>
  </p:handoutMasterIdLst>
  <p:sldIdLst>
    <p:sldId id="282" r:id="rId2"/>
    <p:sldId id="284" r:id="rId3"/>
    <p:sldId id="299" r:id="rId4"/>
    <p:sldId id="304" r:id="rId5"/>
    <p:sldId id="320" r:id="rId6"/>
    <p:sldId id="306" r:id="rId7"/>
    <p:sldId id="321" r:id="rId8"/>
    <p:sldId id="311" r:id="rId9"/>
    <p:sldId id="322" r:id="rId10"/>
    <p:sldId id="313" r:id="rId11"/>
    <p:sldId id="332" r:id="rId12"/>
    <p:sldId id="331" r:id="rId13"/>
    <p:sldId id="325" r:id="rId14"/>
    <p:sldId id="326" r:id="rId15"/>
    <p:sldId id="327" r:id="rId16"/>
    <p:sldId id="328" r:id="rId17"/>
    <p:sldId id="329" r:id="rId18"/>
    <p:sldId id="330" r:id="rId19"/>
    <p:sldId id="323" r:id="rId20"/>
    <p:sldId id="324" r:id="rId21"/>
    <p:sldId id="290" r:id="rId22"/>
    <p:sldId id="309" r:id="rId23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DA2"/>
    <a:srgbClr val="FFFFFF"/>
    <a:srgbClr val="C13F3F"/>
    <a:srgbClr val="000000"/>
    <a:srgbClr val="FFFF99"/>
    <a:srgbClr val="D92121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623" autoAdjust="0"/>
    <p:restoredTop sz="96357" autoAdjust="0"/>
  </p:normalViewPr>
  <p:slideViewPr>
    <p:cSldViewPr>
      <p:cViewPr varScale="1">
        <p:scale>
          <a:sx n="127" d="100"/>
          <a:sy n="127" d="100"/>
        </p:scale>
        <p:origin x="762" y="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916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3142" y="48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5"/>
            <a:ext cx="3170248" cy="480223"/>
          </a:xfrm>
          <a:prstGeom prst="rect">
            <a:avLst/>
          </a:prstGeom>
        </p:spPr>
        <p:txBody>
          <a:bodyPr vert="horz" lIns="94039" tIns="47020" rIns="94039" bIns="470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13" y="5"/>
            <a:ext cx="3170248" cy="480223"/>
          </a:xfrm>
          <a:prstGeom prst="rect">
            <a:avLst/>
          </a:prstGeom>
        </p:spPr>
        <p:txBody>
          <a:bodyPr vert="horz" lIns="94039" tIns="47020" rIns="94039" bIns="47020" rtlCol="0"/>
          <a:lstStyle>
            <a:lvl1pPr algn="r">
              <a:defRPr sz="1200"/>
            </a:lvl1pPr>
          </a:lstStyle>
          <a:p>
            <a:fld id="{4F0938CC-CE79-4435-A706-83705538FAFE}" type="datetimeFigureOut">
              <a:rPr lang="en-US" smtClean="0"/>
              <a:pPr/>
              <a:t>3/3/2022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354"/>
            <a:ext cx="3170248" cy="480223"/>
          </a:xfrm>
          <a:prstGeom prst="rect">
            <a:avLst/>
          </a:prstGeom>
        </p:spPr>
        <p:txBody>
          <a:bodyPr vert="horz" lIns="94039" tIns="47020" rIns="94039" bIns="470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13" y="9119354"/>
            <a:ext cx="3170248" cy="480223"/>
          </a:xfrm>
          <a:prstGeom prst="rect">
            <a:avLst/>
          </a:prstGeom>
        </p:spPr>
        <p:txBody>
          <a:bodyPr vert="horz" lIns="94039" tIns="47020" rIns="94039" bIns="47020" rtlCol="0" anchor="b"/>
          <a:lstStyle>
            <a:lvl1pPr algn="r">
              <a:defRPr sz="1200"/>
            </a:lvl1pPr>
          </a:lstStyle>
          <a:p>
            <a:fld id="{D669F728-D530-4620-B9D3-C4599D17313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29986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5"/>
            <a:ext cx="3170248" cy="480223"/>
          </a:xfrm>
          <a:prstGeom prst="rect">
            <a:avLst/>
          </a:prstGeom>
        </p:spPr>
        <p:txBody>
          <a:bodyPr vert="horz" lIns="94039" tIns="47020" rIns="94039" bIns="470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13" y="5"/>
            <a:ext cx="3170248" cy="480223"/>
          </a:xfrm>
          <a:prstGeom prst="rect">
            <a:avLst/>
          </a:prstGeom>
        </p:spPr>
        <p:txBody>
          <a:bodyPr vert="horz" lIns="94039" tIns="47020" rIns="94039" bIns="47020" rtlCol="0"/>
          <a:lstStyle>
            <a:lvl1pPr algn="r">
              <a:defRPr sz="1200"/>
            </a:lvl1pPr>
          </a:lstStyle>
          <a:p>
            <a:fld id="{D67B964A-190D-4150-B132-A0F976DCD8AC}" type="datetimeFigureOut">
              <a:rPr lang="en-US" smtClean="0"/>
              <a:pPr/>
              <a:t>3/3/2022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039" tIns="47020" rIns="94039" bIns="470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53" y="4561307"/>
            <a:ext cx="5851504" cy="4320377"/>
          </a:xfrm>
          <a:prstGeom prst="rect">
            <a:avLst/>
          </a:prstGeom>
        </p:spPr>
        <p:txBody>
          <a:bodyPr vert="horz" lIns="94039" tIns="47020" rIns="94039" bIns="470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354"/>
            <a:ext cx="3170248" cy="480223"/>
          </a:xfrm>
          <a:prstGeom prst="rect">
            <a:avLst/>
          </a:prstGeom>
        </p:spPr>
        <p:txBody>
          <a:bodyPr vert="horz" lIns="94039" tIns="47020" rIns="94039" bIns="470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13" y="9119354"/>
            <a:ext cx="3170248" cy="480223"/>
          </a:xfrm>
          <a:prstGeom prst="rect">
            <a:avLst/>
          </a:prstGeom>
        </p:spPr>
        <p:txBody>
          <a:bodyPr vert="horz" lIns="94039" tIns="47020" rIns="94039" bIns="47020" rtlCol="0" anchor="b"/>
          <a:lstStyle>
            <a:lvl1pPr algn="r">
              <a:defRPr sz="1200"/>
            </a:lvl1pPr>
          </a:lstStyle>
          <a:p>
            <a:fld id="{25FD98E6-C4B7-402B-9B62-381BA5333B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5470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3" name="Google Shape;113;p1:notes"/>
          <p:cNvSpPr txBox="1">
            <a:spLocks noGrp="1"/>
          </p:cNvSpPr>
          <p:nvPr>
            <p:ph type="body" idx="1"/>
          </p:nvPr>
        </p:nvSpPr>
        <p:spPr>
          <a:xfrm>
            <a:off x="701361" y="4387845"/>
            <a:ext cx="5607691" cy="4156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775" tIns="44875" rIns="89775" bIns="4487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1:notes"/>
          <p:cNvSpPr txBox="1">
            <a:spLocks noGrp="1"/>
          </p:cNvSpPr>
          <p:nvPr>
            <p:ph type="sldNum" idx="12"/>
          </p:nvPr>
        </p:nvSpPr>
        <p:spPr>
          <a:xfrm>
            <a:off x="3970675" y="8772553"/>
            <a:ext cx="3038155" cy="461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775" tIns="44875" rIns="89775" bIns="448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4" name="Google Shape;124;p2:notes"/>
          <p:cNvSpPr txBox="1">
            <a:spLocks noGrp="1"/>
          </p:cNvSpPr>
          <p:nvPr>
            <p:ph type="body" idx="1"/>
          </p:nvPr>
        </p:nvSpPr>
        <p:spPr>
          <a:xfrm>
            <a:off x="701361" y="4387845"/>
            <a:ext cx="5607691" cy="4156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775" tIns="44875" rIns="89775" bIns="4487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2:notes"/>
          <p:cNvSpPr txBox="1">
            <a:spLocks noGrp="1"/>
          </p:cNvSpPr>
          <p:nvPr>
            <p:ph type="sldNum" idx="12"/>
          </p:nvPr>
        </p:nvSpPr>
        <p:spPr>
          <a:xfrm>
            <a:off x="3970675" y="8772553"/>
            <a:ext cx="3038155" cy="461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775" tIns="44875" rIns="89775" bIns="448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35" name="Google Shape;135;p3:notes"/>
          <p:cNvSpPr txBox="1">
            <a:spLocks noGrp="1"/>
          </p:cNvSpPr>
          <p:nvPr>
            <p:ph type="body" idx="1"/>
          </p:nvPr>
        </p:nvSpPr>
        <p:spPr>
          <a:xfrm>
            <a:off x="701361" y="4387845"/>
            <a:ext cx="5607691" cy="4156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775" tIns="44875" rIns="89775" bIns="4487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3:notes"/>
          <p:cNvSpPr txBox="1">
            <a:spLocks noGrp="1"/>
          </p:cNvSpPr>
          <p:nvPr>
            <p:ph type="sldNum" idx="12"/>
          </p:nvPr>
        </p:nvSpPr>
        <p:spPr>
          <a:xfrm>
            <a:off x="3970675" y="8772553"/>
            <a:ext cx="3038155" cy="461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775" tIns="44875" rIns="89775" bIns="448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9:notes"/>
          <p:cNvSpPr txBox="1">
            <a:spLocks noGrp="1"/>
          </p:cNvSpPr>
          <p:nvPr>
            <p:ph type="body" idx="1"/>
          </p:nvPr>
        </p:nvSpPr>
        <p:spPr>
          <a:xfrm>
            <a:off x="701361" y="4387845"/>
            <a:ext cx="5607691" cy="4156077"/>
          </a:xfrm>
          <a:prstGeom prst="rect">
            <a:avLst/>
          </a:prstGeom>
        </p:spPr>
        <p:txBody>
          <a:bodyPr spcFirstLastPara="1" wrap="square" lIns="89775" tIns="44875" rIns="89775" bIns="448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-2875" y="3962400"/>
            <a:ext cx="9133935" cy="1828800"/>
          </a:xfrm>
        </p:spPr>
        <p:txBody>
          <a:bodyPr anchor="b"/>
          <a:lstStyle>
            <a:lvl1pPr>
              <a:defRPr cap="none" baseline="0">
                <a:solidFill>
                  <a:srgbClr val="002060"/>
                </a:solidFill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-1905000" y="15240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AEA8D14-E5DC-4009-8ABE-E113074D3533}"/>
              </a:ext>
            </a:extLst>
          </p:cNvPr>
          <p:cNvCxnSpPr>
            <a:cxnSpLocks/>
          </p:cNvCxnSpPr>
          <p:nvPr userDrawn="1"/>
        </p:nvCxnSpPr>
        <p:spPr>
          <a:xfrm>
            <a:off x="1295400" y="6360318"/>
            <a:ext cx="7838536" cy="0"/>
          </a:xfrm>
          <a:prstGeom prst="line">
            <a:avLst/>
          </a:prstGeom>
          <a:ln w="15875">
            <a:solidFill>
              <a:srgbClr val="C80000">
                <a:alpha val="54902"/>
              </a:srgb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0D75C59B-2226-4C9A-BA5C-475C2A35C4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5385"/>
          <a:stretch/>
        </p:blipFill>
        <p:spPr>
          <a:xfrm>
            <a:off x="10065" y="6019800"/>
            <a:ext cx="1371396" cy="838200"/>
          </a:xfrm>
          <a:prstGeom prst="rect">
            <a:avLst/>
          </a:prstGeom>
        </p:spPr>
      </p:pic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B3CDF360-C7B3-49D5-81D7-6D9D54264E47}"/>
              </a:ext>
            </a:extLst>
          </p:cNvPr>
          <p:cNvSpPr txBox="1">
            <a:spLocks/>
          </p:cNvSpPr>
          <p:nvPr userDrawn="1"/>
        </p:nvSpPr>
        <p:spPr>
          <a:xfrm>
            <a:off x="8600536" y="6360317"/>
            <a:ext cx="533400" cy="497683"/>
          </a:xfrm>
          <a:prstGeom prst="rect">
            <a:avLst/>
          </a:prstGeom>
          <a:solidFill>
            <a:srgbClr val="D92121"/>
          </a:solidFill>
        </p:spPr>
        <p:txBody>
          <a:bodyPr vert="horz" anchor="ctr" anchorCtr="0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20AB23B-9BF0-489E-A8C2-70A7597953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Date Placeholder 13">
            <a:extLst>
              <a:ext uri="{FF2B5EF4-FFF2-40B4-BE49-F238E27FC236}">
                <a16:creationId xmlns:a16="http://schemas.microsoft.com/office/drawing/2014/main" id="{AEB9E3C3-A590-43C8-8AF5-AAE4C2A44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933536" y="6411594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400">
                <a:solidFill>
                  <a:schemeClr val="bg1"/>
                </a:solidFill>
                <a:latin typeface="Garamond" pitchFamily="18" charset="0"/>
              </a:defRPr>
            </a:lvl1pPr>
          </a:lstStyle>
          <a:p>
            <a:r>
              <a:rPr lang="en-US" dirty="0"/>
              <a:t>Date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>
            <a:normAutofit/>
          </a:bodyPr>
          <a:lstStyle>
            <a:lvl1pPr>
              <a:defRPr sz="4400">
                <a:latin typeface="Garamond" pitchFamily="18" charset="0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990600"/>
            <a:ext cx="8153400" cy="5105400"/>
          </a:xfrm>
        </p:spPr>
        <p:txBody>
          <a:bodyPr>
            <a:normAutofit/>
          </a:bodyPr>
          <a:lstStyle>
            <a:lvl1pPr>
              <a:defRPr sz="2800">
                <a:latin typeface="Garamond" pitchFamily="18" charset="0"/>
              </a:defRPr>
            </a:lvl1pPr>
            <a:lvl2pPr>
              <a:defRPr sz="2400">
                <a:latin typeface="Garamond" pitchFamily="18" charset="0"/>
              </a:defRPr>
            </a:lvl2pPr>
            <a:lvl3pPr>
              <a:defRPr sz="2000">
                <a:latin typeface="Garamond" pitchFamily="18" charset="0"/>
              </a:defRPr>
            </a:lvl3pPr>
            <a:lvl4pPr>
              <a:defRPr sz="1800">
                <a:latin typeface="Garamond" pitchFamily="18" charset="0"/>
              </a:defRPr>
            </a:lvl4pPr>
            <a:lvl5pPr>
              <a:defRPr sz="1800">
                <a:latin typeface="Garamond" pitchFamily="18" charset="0"/>
              </a:defRPr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9" name="Date Placeholder 13">
            <a:extLst>
              <a:ext uri="{FF2B5EF4-FFF2-40B4-BE49-F238E27FC236}">
                <a16:creationId xmlns:a16="http://schemas.microsoft.com/office/drawing/2014/main" id="{A087DD9F-A4A9-4654-A7DD-2A17E56F19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933536" y="6411594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400">
                <a:solidFill>
                  <a:schemeClr val="tx1"/>
                </a:solidFill>
                <a:latin typeface="Garamond" pitchFamily="18" charset="0"/>
              </a:defRPr>
            </a:lvl1pPr>
          </a:lstStyle>
          <a:p>
            <a:r>
              <a:rPr lang="en-US" dirty="0"/>
              <a:t>Date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0443" y="2718275"/>
            <a:ext cx="7123113" cy="1673225"/>
          </a:xfrm>
        </p:spPr>
        <p:txBody>
          <a:bodyPr anchor="t"/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dirty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10065" y="1600200"/>
            <a:ext cx="9133935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2000" b="1" dirty="0">
              <a:latin typeface="Garamond" panose="02020404030301010803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00200"/>
            <a:ext cx="8991600" cy="990600"/>
          </a:xfrm>
        </p:spPr>
        <p:txBody>
          <a:bodyPr/>
          <a:lstStyle>
            <a:lvl1pPr algn="ctr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11" name="Date Placeholder 13">
            <a:extLst>
              <a:ext uri="{FF2B5EF4-FFF2-40B4-BE49-F238E27FC236}">
                <a16:creationId xmlns:a16="http://schemas.microsoft.com/office/drawing/2014/main" id="{FCC66BDB-479C-425F-A0DE-FBA1C4F5B9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933536" y="6411594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400">
                <a:solidFill>
                  <a:schemeClr val="tx1"/>
                </a:solidFill>
                <a:latin typeface="Garamond" pitchFamily="18" charset="0"/>
              </a:defRPr>
            </a:lvl1pPr>
          </a:lstStyle>
          <a:p>
            <a:r>
              <a:rPr lang="en-US" dirty="0"/>
              <a:t>Date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630E0A3-BC75-4EC2-B96D-C99E4CC6620B}"/>
              </a:ext>
            </a:extLst>
          </p:cNvPr>
          <p:cNvCxnSpPr>
            <a:cxnSpLocks/>
          </p:cNvCxnSpPr>
          <p:nvPr userDrawn="1"/>
        </p:nvCxnSpPr>
        <p:spPr>
          <a:xfrm>
            <a:off x="1295400" y="6360318"/>
            <a:ext cx="7838536" cy="0"/>
          </a:xfrm>
          <a:prstGeom prst="line">
            <a:avLst/>
          </a:prstGeom>
          <a:ln w="15875">
            <a:solidFill>
              <a:srgbClr val="C80000">
                <a:alpha val="54902"/>
              </a:srgb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A6D8E689-AD31-4B85-84FE-1080505B55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5385"/>
          <a:stretch/>
        </p:blipFill>
        <p:spPr>
          <a:xfrm>
            <a:off x="10065" y="6019800"/>
            <a:ext cx="1371396" cy="838200"/>
          </a:xfrm>
          <a:prstGeom prst="rect">
            <a:avLst/>
          </a:prstGeom>
        </p:spPr>
      </p:pic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A806211B-1D5E-4146-BED0-7EC3D4207D5E}"/>
              </a:ext>
            </a:extLst>
          </p:cNvPr>
          <p:cNvSpPr txBox="1">
            <a:spLocks/>
          </p:cNvSpPr>
          <p:nvPr userDrawn="1"/>
        </p:nvSpPr>
        <p:spPr>
          <a:xfrm>
            <a:off x="8600536" y="6360317"/>
            <a:ext cx="533400" cy="497683"/>
          </a:xfrm>
          <a:prstGeom prst="rect">
            <a:avLst/>
          </a:prstGeom>
          <a:solidFill>
            <a:srgbClr val="D92121"/>
          </a:solidFill>
        </p:spPr>
        <p:txBody>
          <a:bodyPr vert="horz" anchor="ctr" anchorCtr="0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20AB23B-9BF0-489E-A8C2-70A7597953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>
            <a:lvl1pPr algn="ctr">
              <a:defRPr/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336699" y="914400"/>
            <a:ext cx="3886200" cy="5105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0" y="914400"/>
            <a:ext cx="3886200" cy="5105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>
          <a:xfrm>
            <a:off x="5943600" y="6446837"/>
            <a:ext cx="2667000" cy="365125"/>
          </a:xfrm>
        </p:spPr>
        <p:txBody>
          <a:bodyPr rtlCol="0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Date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523336" y="1591692"/>
            <a:ext cx="3886200" cy="4504307"/>
          </a:xfrm>
        </p:spPr>
        <p:txBody>
          <a:bodyPr/>
          <a:lstStyle/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714336" y="1591693"/>
            <a:ext cx="3886200" cy="4504306"/>
          </a:xfrm>
        </p:spPr>
        <p:txBody>
          <a:bodyPr/>
          <a:lstStyle/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Date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523336" y="905893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714336" y="905893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Date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13">
            <a:extLst>
              <a:ext uri="{FF2B5EF4-FFF2-40B4-BE49-F238E27FC236}">
                <a16:creationId xmlns:a16="http://schemas.microsoft.com/office/drawing/2014/main" id="{CCD744E3-F398-4247-B444-E2D9218E27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933536" y="6411594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400">
                <a:solidFill>
                  <a:schemeClr val="tx1"/>
                </a:solidFill>
                <a:latin typeface="Garamond" pitchFamily="18" charset="0"/>
              </a:defRPr>
            </a:lvl1pPr>
          </a:lstStyle>
          <a:p>
            <a:r>
              <a:rPr lang="en-US" dirty="0"/>
              <a:t>Date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4DC4317-A5EC-4823-9EF6-2ABB221BE4BE}"/>
              </a:ext>
            </a:extLst>
          </p:cNvPr>
          <p:cNvCxnSpPr>
            <a:cxnSpLocks/>
          </p:cNvCxnSpPr>
          <p:nvPr userDrawn="1"/>
        </p:nvCxnSpPr>
        <p:spPr>
          <a:xfrm>
            <a:off x="1295400" y="6360318"/>
            <a:ext cx="7838536" cy="0"/>
          </a:xfrm>
          <a:prstGeom prst="line">
            <a:avLst/>
          </a:prstGeom>
          <a:ln w="15875">
            <a:solidFill>
              <a:srgbClr val="C80000">
                <a:alpha val="54902"/>
              </a:srgb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9F0619B8-E720-4417-AEBA-2EA2685984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5385"/>
          <a:stretch/>
        </p:blipFill>
        <p:spPr>
          <a:xfrm>
            <a:off x="10065" y="6019800"/>
            <a:ext cx="1371396" cy="838200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F3FFE94-DDE5-407D-A4F2-9F4CA7F4AE2B}"/>
              </a:ext>
            </a:extLst>
          </p:cNvPr>
          <p:cNvSpPr txBox="1">
            <a:spLocks/>
          </p:cNvSpPr>
          <p:nvPr userDrawn="1"/>
        </p:nvSpPr>
        <p:spPr>
          <a:xfrm>
            <a:off x="8600536" y="6360317"/>
            <a:ext cx="533400" cy="497683"/>
          </a:xfrm>
          <a:prstGeom prst="rect">
            <a:avLst/>
          </a:prstGeom>
          <a:solidFill>
            <a:srgbClr val="D92121"/>
          </a:solidFill>
        </p:spPr>
        <p:txBody>
          <a:bodyPr vert="horz" anchor="ctr" anchorCtr="0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20AB23B-9BF0-489E-A8C2-70A7597953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69950"/>
          </a:xfrm>
        </p:spPr>
        <p:txBody>
          <a:bodyPr anchor="ctr"/>
          <a:lstStyle>
            <a:lvl1pPr algn="ctr">
              <a:buNone/>
              <a:defRPr sz="4400" b="0"/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6" name="Date Placeholder 2">
            <a:extLst>
              <a:ext uri="{FF2B5EF4-FFF2-40B4-BE49-F238E27FC236}">
                <a16:creationId xmlns:a16="http://schemas.microsoft.com/office/drawing/2014/main" id="{200738F2-32D1-47E7-9AEF-9082EC3A59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933536" y="6411594"/>
            <a:ext cx="2667000" cy="365125"/>
          </a:xfrm>
        </p:spPr>
        <p:txBody>
          <a:bodyPr/>
          <a:lstStyle/>
          <a:p>
            <a:r>
              <a:rPr lang="en-US" dirty="0"/>
              <a:t>Date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1_Title Slide">
    <p:bg>
      <p:bgPr>
        <a:solidFill>
          <a:srgbClr val="FFFFFF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9"/>
          <p:cNvSpPr/>
          <p:nvPr/>
        </p:nvSpPr>
        <p:spPr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9" name="Google Shape;19;p1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rgbClr val="C13F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0" name="Google Shape;20;p19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1" name="Google Shape;21;p19"/>
          <p:cNvSpPr txBox="1"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Garamond"/>
              <a:buNone/>
              <a:defRPr cap="none">
                <a:solidFill>
                  <a:srgbClr val="00206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9"/>
          <p:cNvSpPr txBox="1"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700"/>
              </a:spcBef>
              <a:spcAft>
                <a:spcPts val="0"/>
              </a:spcAft>
              <a:buSzPts val="1560"/>
              <a:buNone/>
              <a:defRPr sz="2600">
                <a:solidFill>
                  <a:srgbClr val="FFFFFF"/>
                </a:solidFill>
              </a:defRPr>
            </a:lvl1pPr>
            <a:lvl2pPr lvl="1" algn="ctr">
              <a:spcBef>
                <a:spcPts val="550"/>
              </a:spcBef>
              <a:spcAft>
                <a:spcPts val="0"/>
              </a:spcAft>
              <a:buSzPts val="1260"/>
              <a:buNone/>
              <a:defRPr/>
            </a:lvl2pPr>
            <a:lvl3pPr lvl="2" algn="ctr">
              <a:spcBef>
                <a:spcPts val="500"/>
              </a:spcBef>
              <a:spcAft>
                <a:spcPts val="0"/>
              </a:spcAft>
              <a:buSzPts val="1350"/>
              <a:buNone/>
              <a:defRPr/>
            </a:lvl3pPr>
            <a:lvl4pPr lvl="3" algn="ctr">
              <a:spcBef>
                <a:spcPts val="400"/>
              </a:spcBef>
              <a:spcAft>
                <a:spcPts val="0"/>
              </a:spcAft>
              <a:buSzPts val="1350"/>
              <a:buNone/>
              <a:defRPr/>
            </a:lvl4pPr>
            <a:lvl5pPr lvl="4" algn="ctr">
              <a:spcBef>
                <a:spcPts val="40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9"/>
          <p:cNvSpPr txBox="1">
            <a:spLocks noGrp="1"/>
          </p:cNvSpPr>
          <p:nvPr>
            <p:ph type="dt" idx="10"/>
          </p:nvPr>
        </p:nvSpPr>
        <p:spPr>
          <a:xfrm>
            <a:off x="76200" y="6068699"/>
            <a:ext cx="20574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4" name="Google Shape;24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281" y="0"/>
            <a:ext cx="1899719" cy="137222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" name="Google Shape;25;p19"/>
          <p:cNvCxnSpPr/>
          <p:nvPr/>
        </p:nvCxnSpPr>
        <p:spPr>
          <a:xfrm>
            <a:off x="-1905000" y="152400"/>
            <a:ext cx="914400" cy="914400"/>
          </a:xfrm>
          <a:prstGeom prst="straightConnector1">
            <a:avLst/>
          </a:prstGeom>
          <a:noFill/>
          <a:ln w="100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2093914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wm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10064" y="-2619"/>
            <a:ext cx="9123871" cy="871299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919954"/>
            <a:ext cx="8153400" cy="5206525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/>
              <a:t>Click to edit Master text styles</a:t>
            </a:r>
          </a:p>
          <a:p>
            <a:pPr lvl="1" eaLnBrk="1" latinLnBrk="0" hangingPunct="1"/>
            <a:r>
              <a:rPr kumimoji="0" lang="en-US" dirty="0"/>
              <a:t>Second level</a:t>
            </a:r>
          </a:p>
          <a:p>
            <a:pPr lvl="2" eaLnBrk="1" latinLnBrk="0" hangingPunct="1"/>
            <a:r>
              <a:rPr kumimoji="0" lang="en-US" dirty="0"/>
              <a:t>Third level</a:t>
            </a:r>
          </a:p>
          <a:p>
            <a:pPr lvl="3" eaLnBrk="1" latinLnBrk="0" hangingPunct="1"/>
            <a:r>
              <a:rPr kumimoji="0" lang="en-US" dirty="0"/>
              <a:t>Fourth level</a:t>
            </a:r>
          </a:p>
          <a:p>
            <a:pPr lvl="4" eaLnBrk="1" latinLnBrk="0" hangingPunct="1"/>
            <a:r>
              <a:rPr kumimoji="0" lang="en-US" dirty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933536" y="6411594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  <a:latin typeface="Garamond" pitchFamily="18" charset="0"/>
              </a:defRPr>
            </a:lvl1pPr>
          </a:lstStyle>
          <a:p>
            <a:r>
              <a:rPr lang="en-US" dirty="0"/>
              <a:t>Date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2D30FDD-1477-4E01-B6CC-012187FA9F22}"/>
              </a:ext>
            </a:extLst>
          </p:cNvPr>
          <p:cNvCxnSpPr>
            <a:cxnSpLocks/>
          </p:cNvCxnSpPr>
          <p:nvPr userDrawn="1"/>
        </p:nvCxnSpPr>
        <p:spPr>
          <a:xfrm>
            <a:off x="1295400" y="6360318"/>
            <a:ext cx="7838536" cy="0"/>
          </a:xfrm>
          <a:prstGeom prst="line">
            <a:avLst/>
          </a:prstGeom>
          <a:ln w="15875">
            <a:solidFill>
              <a:srgbClr val="C80000">
                <a:alpha val="54902"/>
              </a:srgb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61F6EC95-197A-48FC-B506-A733992C0D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5385"/>
          <a:stretch/>
        </p:blipFill>
        <p:spPr>
          <a:xfrm>
            <a:off x="10065" y="6019800"/>
            <a:ext cx="1371396" cy="838200"/>
          </a:xfrm>
          <a:prstGeom prst="rect">
            <a:avLst/>
          </a:prstGeom>
        </p:spPr>
      </p:pic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2C5DD6E7-E616-4FAE-BC85-67AA461887B4}"/>
              </a:ext>
            </a:extLst>
          </p:cNvPr>
          <p:cNvSpPr txBox="1">
            <a:spLocks/>
          </p:cNvSpPr>
          <p:nvPr userDrawn="1"/>
        </p:nvSpPr>
        <p:spPr>
          <a:xfrm>
            <a:off x="8600536" y="6360317"/>
            <a:ext cx="533400" cy="497683"/>
          </a:xfrm>
          <a:prstGeom prst="rect">
            <a:avLst/>
          </a:prstGeom>
          <a:solidFill>
            <a:srgbClr val="D92121"/>
          </a:solidFill>
        </p:spPr>
        <p:txBody>
          <a:bodyPr vert="horz" anchor="ctr" anchorCtr="0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20AB23B-9BF0-489E-A8C2-70A7597953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</p:sldLayoutIdLst>
  <p:hf sldNum="0" hdr="0" ftr="0"/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rgbClr val="002060"/>
          </a:solidFill>
          <a:latin typeface="Garamond" pitchFamily="18" charset="0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Garamond" pitchFamily="18" charset="0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Garamond" pitchFamily="18" charset="0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Garamond" pitchFamily="18" charset="0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Garamond" pitchFamily="18" charset="0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Garamond" pitchFamily="18" charset="0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"/>
          <p:cNvSpPr txBox="1">
            <a:spLocks noGrp="1"/>
          </p:cNvSpPr>
          <p:nvPr>
            <p:ph type="ctrTitle"/>
          </p:nvPr>
        </p:nvSpPr>
        <p:spPr>
          <a:xfrm>
            <a:off x="0" y="492595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aramond"/>
              <a:buNone/>
            </a:pPr>
            <a:r>
              <a:rPr lang="en-US" sz="3600" b="1" dirty="0"/>
              <a:t>City of Fontana</a:t>
            </a:r>
            <a:br>
              <a:rPr lang="en-US" sz="3600" b="1" dirty="0"/>
            </a:br>
            <a:r>
              <a:rPr lang="en-US" sz="3600" b="1" dirty="0"/>
              <a:t>Redistricting 2021-2022</a:t>
            </a:r>
            <a:endParaRPr sz="3600" b="1" dirty="0"/>
          </a:p>
        </p:txBody>
      </p:sp>
      <p:sp>
        <p:nvSpPr>
          <p:cNvPr id="117" name="Google Shape;117;p1"/>
          <p:cNvSpPr txBox="1">
            <a:spLocks noGrp="1"/>
          </p:cNvSpPr>
          <p:nvPr>
            <p:ph type="dt" idx="10"/>
          </p:nvPr>
        </p:nvSpPr>
        <p:spPr>
          <a:xfrm>
            <a:off x="76200" y="6068699"/>
            <a:ext cx="20574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EB Garamond"/>
                <a:ea typeface="EB Garamond"/>
                <a:cs typeface="EB Garamond"/>
                <a:sym typeface="EB Garamond"/>
              </a:rPr>
              <a:t>2/8/2022</a:t>
            </a:r>
          </a:p>
        </p:txBody>
      </p:sp>
      <p:sp>
        <p:nvSpPr>
          <p:cNvPr id="118" name="Google Shape;118;p1"/>
          <p:cNvSpPr txBox="1">
            <a:spLocks noGrp="1"/>
          </p:cNvSpPr>
          <p:nvPr>
            <p:ph type="subTitle" idx="1"/>
          </p:nvPr>
        </p:nvSpPr>
        <p:spPr>
          <a:xfrm>
            <a:off x="2362200" y="6096000"/>
            <a:ext cx="67056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55000" lnSpcReduction="20000"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SzPct val="60000"/>
              <a:buNone/>
            </a:pPr>
            <a:r>
              <a:rPr lang="en-US" dirty="0"/>
              <a:t> </a:t>
            </a:r>
            <a:r>
              <a:rPr lang="en-US" sz="3600" dirty="0"/>
              <a:t>Todd Tatum</a:t>
            </a:r>
            <a:endParaRPr dirty="0"/>
          </a:p>
          <a:p>
            <a:pPr marL="0" lvl="0" indent="0" algn="r" rtl="0">
              <a:spcBef>
                <a:spcPts val="700"/>
              </a:spcBef>
              <a:spcAft>
                <a:spcPts val="0"/>
              </a:spcAft>
              <a:buSzPct val="60000"/>
              <a:buNone/>
            </a:pPr>
            <a:r>
              <a:rPr lang="en-US" sz="3600" dirty="0"/>
              <a:t>National Demographics Corporation</a:t>
            </a:r>
            <a:endParaRPr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7FA4B35E-E12B-422E-8B48-9273196E72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286000"/>
            <a:ext cx="1905000" cy="1871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214172C-5A4C-45B2-A846-42EE0EE0D4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NDC Map 103 Demographics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4296898-53C6-4EDE-865E-721B3299B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FB16C00-8B47-4AC3-BCDC-5433D5DF1F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0725585"/>
              </p:ext>
            </p:extLst>
          </p:nvPr>
        </p:nvGraphicFramePr>
        <p:xfrm>
          <a:off x="2197100" y="1401763"/>
          <a:ext cx="4749800" cy="40233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93800">
                  <a:extLst>
                    <a:ext uri="{9D8B030D-6E8A-4147-A177-3AD203B41FA5}">
                      <a16:colId xmlns:a16="http://schemas.microsoft.com/office/drawing/2014/main" val="758572859"/>
                    </a:ext>
                  </a:extLst>
                </a:gridCol>
                <a:gridCol w="1193800">
                  <a:extLst>
                    <a:ext uri="{9D8B030D-6E8A-4147-A177-3AD203B41FA5}">
                      <a16:colId xmlns:a16="http://schemas.microsoft.com/office/drawing/2014/main" val="4756598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400665568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1067173811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146466753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179156261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119433554"/>
                    </a:ext>
                  </a:extLst>
                </a:gridCol>
              </a:tblGrid>
              <a:tr h="171450">
                <a:tc gridSpan="7"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 dirty="0">
                          <a:effectLst/>
                        </a:rPr>
                        <a:t>Fontana Map 103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4185764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District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Total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1438529"/>
                  </a:ext>
                </a:extLst>
              </a:tr>
              <a:tr h="14097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 dirty="0">
                          <a:effectLst/>
                        </a:rPr>
                        <a:t>Total Pop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52,363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52,735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50,862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53,100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209,060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479110"/>
                  </a:ext>
                </a:extLst>
              </a:tr>
              <a:tr h="140970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Deviation from ideal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 dirty="0">
                          <a:effectLst/>
                        </a:rPr>
                        <a:t>98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470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-1,403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835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2,238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2838466"/>
                  </a:ext>
                </a:extLst>
              </a:tr>
              <a:tr h="1409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% Deviation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 dirty="0">
                          <a:effectLst/>
                        </a:rPr>
                        <a:t>0.19%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0.90%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-2.68%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1.60%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4.28%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869316"/>
                  </a:ext>
                </a:extLst>
              </a:tr>
              <a:tr h="140970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Total Pop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% Hisp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 dirty="0">
                          <a:effectLst/>
                        </a:rPr>
                        <a:t>51.7%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83%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60%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76%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68%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6577877"/>
                  </a:ext>
                </a:extLst>
              </a:tr>
              <a:tr h="1409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% NH White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 dirty="0">
                          <a:effectLst/>
                        </a:rPr>
                        <a:t>19%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7%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14%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10%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12%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9087100"/>
                  </a:ext>
                </a:extLst>
              </a:tr>
              <a:tr h="1409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% NH Black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12%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6%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11%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7%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9%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0180948"/>
                  </a:ext>
                </a:extLst>
              </a:tr>
              <a:tr h="1524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% Asian-American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 dirty="0">
                          <a:effectLst/>
                        </a:rPr>
                        <a:t>14%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3%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12%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5%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9%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1874092"/>
                  </a:ext>
                </a:extLst>
              </a:tr>
              <a:tr h="140970">
                <a:tc rowSpan="5"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Citizen Voting Age Pop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1450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Total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33,408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28,362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28,812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31,014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121,597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0949676"/>
                  </a:ext>
                </a:extLst>
              </a:tr>
              <a:tr h="1409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% Hisp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51%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 dirty="0">
                          <a:effectLst/>
                        </a:rPr>
                        <a:t>76%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60%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66%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63%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8026189"/>
                  </a:ext>
                </a:extLst>
              </a:tr>
              <a:tr h="1409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% NH White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22%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13%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18%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17%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18%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8346963"/>
                  </a:ext>
                </a:extLst>
              </a:tr>
              <a:tr h="1409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% NH Black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16%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 dirty="0">
                          <a:effectLst/>
                        </a:rPr>
                        <a:t>8%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10%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11%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11%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0338168"/>
                  </a:ext>
                </a:extLst>
              </a:tr>
              <a:tr h="1409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 dirty="0">
                          <a:effectLst/>
                        </a:rPr>
                        <a:t>% Asian/</a:t>
                      </a:r>
                      <a:r>
                        <a:rPr lang="en-US" sz="800" u="none" strike="noStrike" dirty="0" err="1">
                          <a:effectLst/>
                        </a:rPr>
                        <a:t>Pac.Isl</a:t>
                      </a:r>
                      <a:r>
                        <a:rPr lang="en-US" sz="800" u="none" strike="noStrike" dirty="0">
                          <a:effectLst/>
                        </a:rPr>
                        <a:t>.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9%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2%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11%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5%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7%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0922745"/>
                  </a:ext>
                </a:extLst>
              </a:tr>
              <a:tr h="140970">
                <a:tc rowSpan="7"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Voter Registration (Nov 2020)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1450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Total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30,068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21,006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27,234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24,659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102,967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5301210"/>
                  </a:ext>
                </a:extLst>
              </a:tr>
              <a:tr h="1409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% Latino est.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47%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74%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 dirty="0">
                          <a:effectLst/>
                        </a:rPr>
                        <a:t>56%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68%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60%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40115"/>
                  </a:ext>
                </a:extLst>
              </a:tr>
              <a:tr h="1524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% Spanish-Surnamed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43%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68%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51%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62%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54%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5383605"/>
                  </a:ext>
                </a:extLst>
              </a:tr>
              <a:tr h="1409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% Asian-Surnamed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4%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1%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 dirty="0">
                          <a:effectLst/>
                        </a:rPr>
                        <a:t>4%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2%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3%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4803535"/>
                  </a:ext>
                </a:extLst>
              </a:tr>
              <a:tr h="1409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% Filipino-Surnamed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3%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1%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3%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2%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2%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925531"/>
                  </a:ext>
                </a:extLst>
              </a:tr>
              <a:tr h="1409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% NH White est.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29%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18%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 dirty="0">
                          <a:effectLst/>
                        </a:rPr>
                        <a:t>26%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21%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24%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7862955"/>
                  </a:ext>
                </a:extLst>
              </a:tr>
              <a:tr h="1409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% NH Black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19%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10%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15%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13%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15%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9138551"/>
                  </a:ext>
                </a:extLst>
              </a:tr>
              <a:tr h="140970">
                <a:tc rowSpan="7"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Voter Turnout (Nov 2020)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717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Total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23,868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14,173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20,445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 dirty="0">
                          <a:effectLst/>
                        </a:rPr>
                        <a:t>17,620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76,106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9075750"/>
                  </a:ext>
                </a:extLst>
              </a:tr>
              <a:tr h="1409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% Latino est.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46%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72%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53%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 dirty="0">
                          <a:effectLst/>
                        </a:rPr>
                        <a:t>66%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57%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8261096"/>
                  </a:ext>
                </a:extLst>
              </a:tr>
              <a:tr h="1524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% Spanish-Surnamed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42%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66%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49%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 dirty="0">
                          <a:effectLst/>
                        </a:rPr>
                        <a:t>60%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52%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7872507"/>
                  </a:ext>
                </a:extLst>
              </a:tr>
              <a:tr h="1409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% Asian-Surnamed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4%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1%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4%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 dirty="0">
                          <a:effectLst/>
                        </a:rPr>
                        <a:t>2%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 dirty="0">
                          <a:effectLst/>
                        </a:rPr>
                        <a:t>3%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1302740"/>
                  </a:ext>
                </a:extLst>
              </a:tr>
              <a:tr h="1409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% Filipino-Surnamed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3%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1%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3%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2%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 dirty="0">
                          <a:effectLst/>
                        </a:rPr>
                        <a:t>2%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2156086"/>
                  </a:ext>
                </a:extLst>
              </a:tr>
              <a:tr h="1409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% NH White est.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30%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18%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27%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22%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 dirty="0">
                          <a:effectLst/>
                        </a:rPr>
                        <a:t>25%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6861918"/>
                  </a:ext>
                </a:extLst>
              </a:tr>
              <a:tr h="1409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% NH Black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20%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11%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16%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13%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 dirty="0">
                          <a:effectLst/>
                        </a:rPr>
                        <a:t>16%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21163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30493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CDFC8F-986A-4D5D-9142-27F98BEA38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 Map 104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011AE74-5D68-4944-B96A-614BF2E180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Date</a:t>
            </a:r>
            <a:endParaRPr lang="en-US" dirty="0"/>
          </a:p>
        </p:txBody>
      </p:sp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B3AEEBB5-D6E9-4E6E-9353-AB14D149DBB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868680"/>
            <a:ext cx="6543136" cy="5989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283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88C42A-0360-4A11-A901-6051681553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 Map 104 Demographics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B253353-C89E-499B-BA21-E79E1D8F27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9AB9DE8-D7F2-4820-9C90-09AF5B6EF7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2129202"/>
              </p:ext>
            </p:extLst>
          </p:nvPr>
        </p:nvGraphicFramePr>
        <p:xfrm>
          <a:off x="2197100" y="1401763"/>
          <a:ext cx="4749800" cy="40233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93800">
                  <a:extLst>
                    <a:ext uri="{9D8B030D-6E8A-4147-A177-3AD203B41FA5}">
                      <a16:colId xmlns:a16="http://schemas.microsoft.com/office/drawing/2014/main" val="3117097872"/>
                    </a:ext>
                  </a:extLst>
                </a:gridCol>
                <a:gridCol w="1193800">
                  <a:extLst>
                    <a:ext uri="{9D8B030D-6E8A-4147-A177-3AD203B41FA5}">
                      <a16:colId xmlns:a16="http://schemas.microsoft.com/office/drawing/2014/main" val="241252676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51007089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549936375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27680016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05117306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177407521"/>
                    </a:ext>
                  </a:extLst>
                </a:gridCol>
              </a:tblGrid>
              <a:tr h="171450">
                <a:tc gridSpan="7">
                  <a:txBody>
                    <a:bodyPr/>
                    <a:lstStyle/>
                    <a:p>
                      <a:pPr algn="ctr" fontAlgn="t"/>
                      <a:r>
                        <a:rPr lang="en-US" sz="950" b="1" u="none" strike="noStrike" dirty="0">
                          <a:effectLst/>
                        </a:rPr>
                        <a:t>Fontana Public Map 104</a:t>
                      </a:r>
                      <a:endParaRPr lang="en-US" sz="9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9059223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 dirty="0">
                          <a:effectLst/>
                        </a:rPr>
                        <a:t>District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Total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6920843"/>
                  </a:ext>
                </a:extLst>
              </a:tr>
              <a:tr h="14097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Total Pop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51,169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52,337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52,964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52,590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209,060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4098530"/>
                  </a:ext>
                </a:extLst>
              </a:tr>
              <a:tr h="140970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Deviation from ideal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-1,096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72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699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325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1,795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9855013"/>
                  </a:ext>
                </a:extLst>
              </a:tr>
              <a:tr h="1409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% Deviation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-2.10%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0.14%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1.34%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0.62%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3.43%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0005426"/>
                  </a:ext>
                </a:extLst>
              </a:tr>
              <a:tr h="140970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Total Pop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% Hisp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47.5%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64%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79%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80%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68%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216017"/>
                  </a:ext>
                </a:extLst>
              </a:tr>
              <a:tr h="1409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 dirty="0">
                          <a:effectLst/>
                        </a:rPr>
                        <a:t>% NH White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20%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12%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7%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10%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12%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3471927"/>
                  </a:ext>
                </a:extLst>
              </a:tr>
              <a:tr h="1409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 dirty="0">
                          <a:effectLst/>
                        </a:rPr>
                        <a:t>% NH Black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14%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10%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7%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5%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9%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9522621"/>
                  </a:ext>
                </a:extLst>
              </a:tr>
              <a:tr h="1524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 dirty="0">
                          <a:effectLst/>
                        </a:rPr>
                        <a:t>% Asian-American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16%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11%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5%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3%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9%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3239549"/>
                  </a:ext>
                </a:extLst>
              </a:tr>
              <a:tr h="140970">
                <a:tc rowSpan="5"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Citizen Voting Age Pop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1450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 dirty="0">
                          <a:effectLst/>
                        </a:rPr>
                        <a:t>Total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33,243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28,618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31,391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28,345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121,597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309031"/>
                  </a:ext>
                </a:extLst>
              </a:tr>
              <a:tr h="1409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% Hisp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48%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63%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73%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69%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63%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5791071"/>
                  </a:ext>
                </a:extLst>
              </a:tr>
              <a:tr h="1409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 dirty="0">
                          <a:effectLst/>
                        </a:rPr>
                        <a:t>% NH White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22%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18%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12%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18%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18%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2063635"/>
                  </a:ext>
                </a:extLst>
              </a:tr>
              <a:tr h="1409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 dirty="0">
                          <a:effectLst/>
                        </a:rPr>
                        <a:t>% NH Black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17%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9%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11%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8%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11%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6250315"/>
                  </a:ext>
                </a:extLst>
              </a:tr>
              <a:tr h="1409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 dirty="0">
                          <a:effectLst/>
                        </a:rPr>
                        <a:t>% Asian/</a:t>
                      </a:r>
                      <a:r>
                        <a:rPr lang="en-US" sz="800" u="none" strike="noStrike" dirty="0" err="1">
                          <a:effectLst/>
                        </a:rPr>
                        <a:t>Pac.Isl</a:t>
                      </a:r>
                      <a:r>
                        <a:rPr lang="en-US" sz="800" u="none" strike="noStrike" dirty="0">
                          <a:effectLst/>
                        </a:rPr>
                        <a:t>.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10%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10%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3%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4%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7%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8874957"/>
                  </a:ext>
                </a:extLst>
              </a:tr>
              <a:tr h="140970">
                <a:tc rowSpan="7"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Voter Registration (Nov 2020)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1450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 dirty="0">
                          <a:effectLst/>
                        </a:rPr>
                        <a:t>Total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30,251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26,653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23,739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22,324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102,967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2552733"/>
                  </a:ext>
                </a:extLst>
              </a:tr>
              <a:tr h="1409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 dirty="0">
                          <a:effectLst/>
                        </a:rPr>
                        <a:t>% Latino est.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44%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59%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71%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71%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60%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390271"/>
                  </a:ext>
                </a:extLst>
              </a:tr>
              <a:tr h="1524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% Spanish-Surnamed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40%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54%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64%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64%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54%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1707702"/>
                  </a:ext>
                </a:extLst>
              </a:tr>
              <a:tr h="1409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 dirty="0">
                          <a:effectLst/>
                        </a:rPr>
                        <a:t>% Asian-Surnamed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5%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4%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2%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2%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3%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5235438"/>
                  </a:ext>
                </a:extLst>
              </a:tr>
              <a:tr h="1409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% Filipino-Surnamed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3%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3%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2%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1%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2%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2421122"/>
                  </a:ext>
                </a:extLst>
              </a:tr>
              <a:tr h="1409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% NH White est.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 dirty="0">
                          <a:effectLst/>
                        </a:rPr>
                        <a:t>30%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25%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17%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23%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24%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421890"/>
                  </a:ext>
                </a:extLst>
              </a:tr>
              <a:tr h="1409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% NH Black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21%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13%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13%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9%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15%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1037617"/>
                  </a:ext>
                </a:extLst>
              </a:tr>
              <a:tr h="140970">
                <a:tc rowSpan="7"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Voter Turnout (Nov 2020)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717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Total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24,220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 dirty="0">
                          <a:effectLst/>
                        </a:rPr>
                        <a:t>19,791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16,780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15,315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76,106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309676"/>
                  </a:ext>
                </a:extLst>
              </a:tr>
              <a:tr h="1409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% Latino est.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43%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57%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69%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69%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57%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1209228"/>
                  </a:ext>
                </a:extLst>
              </a:tr>
              <a:tr h="1524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% Spanish-Surnamed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39%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52%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 dirty="0">
                          <a:effectLst/>
                        </a:rPr>
                        <a:t>63%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62%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52%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9423102"/>
                  </a:ext>
                </a:extLst>
              </a:tr>
              <a:tr h="1409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% Asian-Surnamed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4%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4%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 dirty="0">
                          <a:effectLst/>
                        </a:rPr>
                        <a:t>2%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 dirty="0">
                          <a:effectLst/>
                        </a:rPr>
                        <a:t>2%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3%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3746252"/>
                  </a:ext>
                </a:extLst>
              </a:tr>
              <a:tr h="1409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% Filipino-Surnamed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3%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3%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2%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1%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 dirty="0">
                          <a:effectLst/>
                        </a:rPr>
                        <a:t>2%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2123521"/>
                  </a:ext>
                </a:extLst>
              </a:tr>
              <a:tr h="1409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% NH White est.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31%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26%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17%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24%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 dirty="0">
                          <a:effectLst/>
                        </a:rPr>
                        <a:t>25%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6531578"/>
                  </a:ext>
                </a:extLst>
              </a:tr>
              <a:tr h="1409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% NH Black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22%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14%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14%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10%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 dirty="0">
                          <a:effectLst/>
                        </a:rPr>
                        <a:t>16%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78789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72540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D3A201-EF7F-4F35-A5E4-1858CDB355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 Map 401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B05716-90FF-4FC9-875C-7CD3BE9F3D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4DE19185-72EE-43A7-8B8E-77F7D21657B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868680"/>
            <a:ext cx="5638799" cy="5989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5100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369CF3-A18E-44B1-B4EF-D17D5EACFD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 Map 401 Demographics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BE8257-5B76-47AB-99AC-1EEB2EB16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CCD0DDE-A378-4368-983F-68C185D9A8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2458454"/>
              </p:ext>
            </p:extLst>
          </p:nvPr>
        </p:nvGraphicFramePr>
        <p:xfrm>
          <a:off x="2197100" y="1401763"/>
          <a:ext cx="4749800" cy="40233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93800">
                  <a:extLst>
                    <a:ext uri="{9D8B030D-6E8A-4147-A177-3AD203B41FA5}">
                      <a16:colId xmlns:a16="http://schemas.microsoft.com/office/drawing/2014/main" val="3213564609"/>
                    </a:ext>
                  </a:extLst>
                </a:gridCol>
                <a:gridCol w="1193800">
                  <a:extLst>
                    <a:ext uri="{9D8B030D-6E8A-4147-A177-3AD203B41FA5}">
                      <a16:colId xmlns:a16="http://schemas.microsoft.com/office/drawing/2014/main" val="201672228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168583054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4112471983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42051093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118847700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347680868"/>
                    </a:ext>
                  </a:extLst>
                </a:gridCol>
              </a:tblGrid>
              <a:tr h="171450">
                <a:tc gridSpan="7">
                  <a:txBody>
                    <a:bodyPr/>
                    <a:lstStyle/>
                    <a:p>
                      <a:pPr algn="ctr" fontAlgn="t"/>
                      <a:r>
                        <a:rPr lang="en-US" sz="950" b="1" u="none" strike="noStrike" dirty="0">
                          <a:effectLst/>
                        </a:rPr>
                        <a:t>Fontana Public Map 401</a:t>
                      </a:r>
                      <a:endParaRPr lang="en-US" sz="9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9623413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 dirty="0">
                          <a:effectLst/>
                        </a:rPr>
                        <a:t>District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Total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2958173"/>
                  </a:ext>
                </a:extLst>
              </a:tr>
              <a:tr h="14097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Total Pop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53,311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52,670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52,266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50,813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209,060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2230270"/>
                  </a:ext>
                </a:extLst>
              </a:tr>
              <a:tr h="140970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Deviation from ideal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1,046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405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-1,452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2,498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5403683"/>
                  </a:ext>
                </a:extLst>
              </a:tr>
              <a:tr h="1409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% Deviation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2.00%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0.77%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0.00%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-2.78%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4.78%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7771726"/>
                  </a:ext>
                </a:extLst>
              </a:tr>
              <a:tr h="140970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Total Pop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% Hisp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43.0%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75%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78%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76%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68%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1137993"/>
                  </a:ext>
                </a:extLst>
              </a:tr>
              <a:tr h="1409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 dirty="0">
                          <a:effectLst/>
                        </a:rPr>
                        <a:t>% NH White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22%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11%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8%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9%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12%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1566719"/>
                  </a:ext>
                </a:extLst>
              </a:tr>
              <a:tr h="1409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 dirty="0">
                          <a:effectLst/>
                        </a:rPr>
                        <a:t>% NH Black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15%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7%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7%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7%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9%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809148"/>
                  </a:ext>
                </a:extLst>
              </a:tr>
              <a:tr h="1524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% Asian-American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17%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5%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5%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7%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9%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5408588"/>
                  </a:ext>
                </a:extLst>
              </a:tr>
              <a:tr h="140970">
                <a:tc rowSpan="5"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Citizen Voting Age Pop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1450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 dirty="0">
                          <a:effectLst/>
                        </a:rPr>
                        <a:t>Total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34,282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29,061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26,112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32,141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121,597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9647339"/>
                  </a:ext>
                </a:extLst>
              </a:tr>
              <a:tr h="1409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 dirty="0">
                          <a:effectLst/>
                        </a:rPr>
                        <a:t>% </a:t>
                      </a:r>
                      <a:r>
                        <a:rPr lang="en-US" sz="800" u="none" strike="noStrike" dirty="0" err="1">
                          <a:effectLst/>
                        </a:rPr>
                        <a:t>Hisp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43%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70%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74%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69%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63%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324371"/>
                  </a:ext>
                </a:extLst>
              </a:tr>
              <a:tr h="1409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 dirty="0">
                          <a:effectLst/>
                        </a:rPr>
                        <a:t>% NH White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26%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15%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14%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14%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18%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2058165"/>
                  </a:ext>
                </a:extLst>
              </a:tr>
              <a:tr h="1409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 dirty="0">
                          <a:effectLst/>
                        </a:rPr>
                        <a:t>% NH Black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17%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8%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8%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11%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11%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7579011"/>
                  </a:ext>
                </a:extLst>
              </a:tr>
              <a:tr h="1409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 dirty="0">
                          <a:effectLst/>
                        </a:rPr>
                        <a:t>% Asian/</a:t>
                      </a:r>
                      <a:r>
                        <a:rPr lang="en-US" sz="800" u="none" strike="noStrike" dirty="0" err="1">
                          <a:effectLst/>
                        </a:rPr>
                        <a:t>Pac.Isl</a:t>
                      </a:r>
                      <a:r>
                        <a:rPr lang="en-US" sz="800" u="none" strike="noStrike" dirty="0">
                          <a:effectLst/>
                        </a:rPr>
                        <a:t>.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 dirty="0">
                          <a:effectLst/>
                        </a:rPr>
                        <a:t>12%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5%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3%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5%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7%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7745451"/>
                  </a:ext>
                </a:extLst>
              </a:tr>
              <a:tr h="140970">
                <a:tc rowSpan="7"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Voter Registration (Nov 2020)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1450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Total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32,757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24,737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21,065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24,408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102,967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3520210"/>
                  </a:ext>
                </a:extLst>
              </a:tr>
              <a:tr h="1409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 dirty="0">
                          <a:effectLst/>
                        </a:rPr>
                        <a:t>% Latino est.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 dirty="0">
                          <a:effectLst/>
                        </a:rPr>
                        <a:t>41%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69%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69%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69%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60%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7352683"/>
                  </a:ext>
                </a:extLst>
              </a:tr>
              <a:tr h="1524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% Spanish-Surnamed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37%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62%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63%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62%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54%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3979564"/>
                  </a:ext>
                </a:extLst>
              </a:tr>
              <a:tr h="1409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% Asian-Surnamed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 dirty="0">
                          <a:effectLst/>
                        </a:rPr>
                        <a:t>5%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 dirty="0">
                          <a:effectLst/>
                        </a:rPr>
                        <a:t>2%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2%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3%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3%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1853754"/>
                  </a:ext>
                </a:extLst>
              </a:tr>
              <a:tr h="1409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% Filipino-Surnamed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 dirty="0">
                          <a:effectLst/>
                        </a:rPr>
                        <a:t>3%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2%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2%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2%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2%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073225"/>
                  </a:ext>
                </a:extLst>
              </a:tr>
              <a:tr h="1409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% NH White est.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33%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 dirty="0">
                          <a:effectLst/>
                        </a:rPr>
                        <a:t>22%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 dirty="0">
                          <a:effectLst/>
                        </a:rPr>
                        <a:t>20%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18%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24%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3953272"/>
                  </a:ext>
                </a:extLst>
              </a:tr>
              <a:tr h="1409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% NH Black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20%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 dirty="0">
                          <a:effectLst/>
                        </a:rPr>
                        <a:t>11%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12%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14%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15%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2235114"/>
                  </a:ext>
                </a:extLst>
              </a:tr>
              <a:tr h="140970">
                <a:tc rowSpan="7"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Voter Turnout (Nov 2020)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717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Total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26,526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17,405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 dirty="0">
                          <a:effectLst/>
                        </a:rPr>
                        <a:t>14,425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 dirty="0">
                          <a:effectLst/>
                        </a:rPr>
                        <a:t>17,750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76,106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1217274"/>
                  </a:ext>
                </a:extLst>
              </a:tr>
              <a:tr h="1409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% Latino est.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40%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 dirty="0">
                          <a:effectLst/>
                        </a:rPr>
                        <a:t>66%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 dirty="0">
                          <a:effectLst/>
                        </a:rPr>
                        <a:t>67%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 dirty="0">
                          <a:effectLst/>
                        </a:rPr>
                        <a:t>67%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57%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4355703"/>
                  </a:ext>
                </a:extLst>
              </a:tr>
              <a:tr h="1524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% Spanish-Surnamed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36%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61%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 dirty="0">
                          <a:effectLst/>
                        </a:rPr>
                        <a:t>61%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 dirty="0">
                          <a:effectLst/>
                        </a:rPr>
                        <a:t>61%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52%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500794"/>
                  </a:ext>
                </a:extLst>
              </a:tr>
              <a:tr h="1409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% Asian-Surnamed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5%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2%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 dirty="0">
                          <a:effectLst/>
                        </a:rPr>
                        <a:t>2%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 dirty="0">
                          <a:effectLst/>
                        </a:rPr>
                        <a:t>3%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3%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1093956"/>
                  </a:ext>
                </a:extLst>
              </a:tr>
              <a:tr h="1409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% Filipino-Surnamed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3%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2%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2%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 dirty="0">
                          <a:effectLst/>
                        </a:rPr>
                        <a:t>2%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2%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4922707"/>
                  </a:ext>
                </a:extLst>
              </a:tr>
              <a:tr h="1409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% NH White est.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34%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23%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 dirty="0">
                          <a:effectLst/>
                        </a:rPr>
                        <a:t>21%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 dirty="0">
                          <a:effectLst/>
                        </a:rPr>
                        <a:t>18%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 dirty="0">
                          <a:effectLst/>
                        </a:rPr>
                        <a:t>25%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9072307"/>
                  </a:ext>
                </a:extLst>
              </a:tr>
              <a:tr h="1409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% NH Black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20%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12%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12%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 dirty="0">
                          <a:effectLst/>
                        </a:rPr>
                        <a:t>15%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 dirty="0">
                          <a:effectLst/>
                        </a:rPr>
                        <a:t>16%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13087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51675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629B4E-6904-4D9D-92E3-EDFB16430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 Map 402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A1D397-0203-42E6-8EF0-EA1635E4C5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BF86CF72-D78B-4195-8212-87C016DD7B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402" y="868680"/>
            <a:ext cx="5039196" cy="5989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6387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B71F2-5EC1-4B17-9B8E-2864C4D1B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 Map 402 Demographics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C86820-A651-4158-A98A-51A4A18101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B174DAC-895E-4A26-9C2A-12B5AFF902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6733255"/>
              </p:ext>
            </p:extLst>
          </p:nvPr>
        </p:nvGraphicFramePr>
        <p:xfrm>
          <a:off x="2197100" y="1401763"/>
          <a:ext cx="4749800" cy="40233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93800">
                  <a:extLst>
                    <a:ext uri="{9D8B030D-6E8A-4147-A177-3AD203B41FA5}">
                      <a16:colId xmlns:a16="http://schemas.microsoft.com/office/drawing/2014/main" val="1460914495"/>
                    </a:ext>
                  </a:extLst>
                </a:gridCol>
                <a:gridCol w="1193800">
                  <a:extLst>
                    <a:ext uri="{9D8B030D-6E8A-4147-A177-3AD203B41FA5}">
                      <a16:colId xmlns:a16="http://schemas.microsoft.com/office/drawing/2014/main" val="75399577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52787596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822935694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389242306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101482201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71329224"/>
                    </a:ext>
                  </a:extLst>
                </a:gridCol>
              </a:tblGrid>
              <a:tr h="171450">
                <a:tc gridSpan="7">
                  <a:txBody>
                    <a:bodyPr/>
                    <a:lstStyle/>
                    <a:p>
                      <a:pPr algn="ctr" fontAlgn="t"/>
                      <a:r>
                        <a:rPr lang="en-US" sz="950" b="1" u="none" strike="noStrike" dirty="0">
                          <a:effectLst/>
                        </a:rPr>
                        <a:t>Fontana Public Map 402</a:t>
                      </a:r>
                      <a:endParaRPr lang="en-US" sz="9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4655083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 dirty="0">
                          <a:effectLst/>
                        </a:rPr>
                        <a:t>District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Total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4515968"/>
                  </a:ext>
                </a:extLst>
              </a:tr>
              <a:tr h="14097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Total Pop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51,169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51,810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52,337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53,744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209,060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1238560"/>
                  </a:ext>
                </a:extLst>
              </a:tr>
              <a:tr h="140970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Deviation from ideal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-1,096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-455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72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1,479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2,575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9097568"/>
                  </a:ext>
                </a:extLst>
              </a:tr>
              <a:tr h="1409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% Deviation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-2.10%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-0.87%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0.14%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2.83%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4.93%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4275496"/>
                  </a:ext>
                </a:extLst>
              </a:tr>
              <a:tr h="140970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Total Pop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 dirty="0">
                          <a:effectLst/>
                        </a:rPr>
                        <a:t>% </a:t>
                      </a:r>
                      <a:r>
                        <a:rPr lang="en-US" sz="800" u="none" strike="noStrike" dirty="0" err="1">
                          <a:effectLst/>
                        </a:rPr>
                        <a:t>Hisp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47.5%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78%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64%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80%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68%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7637633"/>
                  </a:ext>
                </a:extLst>
              </a:tr>
              <a:tr h="1409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% NH White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20%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8%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12%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10%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12%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2291425"/>
                  </a:ext>
                </a:extLst>
              </a:tr>
              <a:tr h="1409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% NH Black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14%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7%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10%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5%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9%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5424223"/>
                  </a:ext>
                </a:extLst>
              </a:tr>
              <a:tr h="1524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% Asian-American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16%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5%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11%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3%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9%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0646034"/>
                  </a:ext>
                </a:extLst>
              </a:tr>
              <a:tr h="140970">
                <a:tc rowSpan="5"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Citizen Voting Age Pop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1450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 dirty="0">
                          <a:effectLst/>
                        </a:rPr>
                        <a:t>Total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33,243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31,731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28,618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28,004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121,597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5685416"/>
                  </a:ext>
                </a:extLst>
              </a:tr>
              <a:tr h="1409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% Hisp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48%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72%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63%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70%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63%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2098499"/>
                  </a:ext>
                </a:extLst>
              </a:tr>
              <a:tr h="1409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% NH White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22%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13%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18%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17%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18%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5345359"/>
                  </a:ext>
                </a:extLst>
              </a:tr>
              <a:tr h="1409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% NH Black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17%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11%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9%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8%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11%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0469073"/>
                  </a:ext>
                </a:extLst>
              </a:tr>
              <a:tr h="1409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 dirty="0">
                          <a:effectLst/>
                        </a:rPr>
                        <a:t>% Asian/</a:t>
                      </a:r>
                      <a:r>
                        <a:rPr lang="en-US" sz="800" u="none" strike="noStrike" dirty="0" err="1">
                          <a:effectLst/>
                        </a:rPr>
                        <a:t>Pac.Isl</a:t>
                      </a:r>
                      <a:r>
                        <a:rPr lang="en-US" sz="800" u="none" strike="noStrike" dirty="0">
                          <a:effectLst/>
                        </a:rPr>
                        <a:t>.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10%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4%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10%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4%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7%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8524308"/>
                  </a:ext>
                </a:extLst>
              </a:tr>
              <a:tr h="140970">
                <a:tc rowSpan="7"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Voter Registration (Nov 2020)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1450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Total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30,251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23,892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26,653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22,171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102,967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2570184"/>
                  </a:ext>
                </a:extLst>
              </a:tr>
              <a:tr h="1409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% Latino est.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44%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71%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59%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71%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60%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2957864"/>
                  </a:ext>
                </a:extLst>
              </a:tr>
              <a:tr h="1524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% Spanish-Surnamed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40%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64%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54%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64%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54%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214784"/>
                  </a:ext>
                </a:extLst>
              </a:tr>
              <a:tr h="1409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% Asian-Surnamed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5%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2%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4%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1%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3%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3730651"/>
                  </a:ext>
                </a:extLst>
              </a:tr>
              <a:tr h="1409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% Filipino-Surnamed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3%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2%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3%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1%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2%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7305022"/>
                  </a:ext>
                </a:extLst>
              </a:tr>
              <a:tr h="1409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% NH White est.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30%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18%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25%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22%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24%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9255693"/>
                  </a:ext>
                </a:extLst>
              </a:tr>
              <a:tr h="1409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% NH Black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 dirty="0">
                          <a:effectLst/>
                        </a:rPr>
                        <a:t>21%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13%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13%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9%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15%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9232339"/>
                  </a:ext>
                </a:extLst>
              </a:tr>
              <a:tr h="140970">
                <a:tc rowSpan="7"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Voter Turnout (Nov 2020)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717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Total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24,220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17,052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19,791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15,043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76,106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5760822"/>
                  </a:ext>
                </a:extLst>
              </a:tr>
              <a:tr h="1409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% Latino est.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43%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69%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57%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69%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57%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8520191"/>
                  </a:ext>
                </a:extLst>
              </a:tr>
              <a:tr h="1524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% Spanish-Surnamed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39%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 dirty="0">
                          <a:effectLst/>
                        </a:rPr>
                        <a:t>63%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52%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63%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52%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9210339"/>
                  </a:ext>
                </a:extLst>
              </a:tr>
              <a:tr h="1409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% Asian-Surnamed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4%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 dirty="0">
                          <a:effectLst/>
                        </a:rPr>
                        <a:t>2%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4%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1%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3%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5116057"/>
                  </a:ext>
                </a:extLst>
              </a:tr>
              <a:tr h="1409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% Filipino-Surnamed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3%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2%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 dirty="0">
                          <a:effectLst/>
                        </a:rPr>
                        <a:t>3%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1%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2%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7401326"/>
                  </a:ext>
                </a:extLst>
              </a:tr>
              <a:tr h="1409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% NH White est.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31%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18%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 dirty="0">
                          <a:effectLst/>
                        </a:rPr>
                        <a:t>26%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23%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25%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6420375"/>
                  </a:ext>
                </a:extLst>
              </a:tr>
              <a:tr h="1409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% NH Black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22%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14%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14%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 dirty="0">
                          <a:effectLst/>
                        </a:rPr>
                        <a:t>9%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 dirty="0">
                          <a:effectLst/>
                        </a:rPr>
                        <a:t>16%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02036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35987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14A481-896D-4694-BF15-4EC8B0F28B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 Map 403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9DE0D0-66DB-423E-9C36-6BE645C94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Date</a:t>
            </a:r>
            <a:endParaRPr lang="en-US" dirty="0"/>
          </a:p>
        </p:txBody>
      </p:sp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92C1220A-5396-4913-B3DD-552CE978E3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678" y="868680"/>
            <a:ext cx="5108644" cy="5989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8155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CCDC3A-0653-4B76-ADB8-31079A444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 Map 403 Demographics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8722FA-675D-4321-AE4D-F64697E34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C51ABD2-48DE-4C5A-AE90-1953E16EF5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3112101"/>
              </p:ext>
            </p:extLst>
          </p:nvPr>
        </p:nvGraphicFramePr>
        <p:xfrm>
          <a:off x="2197100" y="1401763"/>
          <a:ext cx="4749800" cy="40233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93800">
                  <a:extLst>
                    <a:ext uri="{9D8B030D-6E8A-4147-A177-3AD203B41FA5}">
                      <a16:colId xmlns:a16="http://schemas.microsoft.com/office/drawing/2014/main" val="3579695856"/>
                    </a:ext>
                  </a:extLst>
                </a:gridCol>
                <a:gridCol w="1193800">
                  <a:extLst>
                    <a:ext uri="{9D8B030D-6E8A-4147-A177-3AD203B41FA5}">
                      <a16:colId xmlns:a16="http://schemas.microsoft.com/office/drawing/2014/main" val="74973789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141485040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474811453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12572729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12522289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1838097178"/>
                    </a:ext>
                  </a:extLst>
                </a:gridCol>
              </a:tblGrid>
              <a:tr h="171450">
                <a:tc gridSpan="7">
                  <a:txBody>
                    <a:bodyPr/>
                    <a:lstStyle/>
                    <a:p>
                      <a:pPr algn="ctr" fontAlgn="t"/>
                      <a:r>
                        <a:rPr lang="en-US" sz="950" b="1" u="none" strike="noStrike" dirty="0">
                          <a:effectLst/>
                        </a:rPr>
                        <a:t>Fontana Public Map 403</a:t>
                      </a:r>
                      <a:endParaRPr lang="en-US" sz="9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2546091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 dirty="0">
                          <a:effectLst/>
                        </a:rPr>
                        <a:t>District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Total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0952872"/>
                  </a:ext>
                </a:extLst>
              </a:tr>
              <a:tr h="14097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Total Pop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52,287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52,258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52,231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52,284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209,060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8264932"/>
                  </a:ext>
                </a:extLst>
              </a:tr>
              <a:tr h="140970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Deviation from ideal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22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-7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-34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19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56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5901960"/>
                  </a:ext>
                </a:extLst>
              </a:tr>
              <a:tr h="1409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% Deviation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0.04%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-0.01%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-0.07%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0.04%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0.11%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9281806"/>
                  </a:ext>
                </a:extLst>
              </a:tr>
              <a:tr h="140970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Total Pop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% Hisp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79.4%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78%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52%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62%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68%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5710400"/>
                  </a:ext>
                </a:extLst>
              </a:tr>
              <a:tr h="1409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 dirty="0">
                          <a:effectLst/>
                        </a:rPr>
                        <a:t>% NH White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8%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10%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17%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15%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12%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8382229"/>
                  </a:ext>
                </a:extLst>
              </a:tr>
              <a:tr h="1409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% NH Black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6%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6%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13%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11%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9%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5177820"/>
                  </a:ext>
                </a:extLst>
              </a:tr>
              <a:tr h="1524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% Asian-American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5%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4%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15%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11%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9%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8263742"/>
                  </a:ext>
                </a:extLst>
              </a:tr>
              <a:tr h="140970">
                <a:tc rowSpan="5"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Citizen Voting Age Pop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1450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Total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31,627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28,515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32,806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28,649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121,597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2501298"/>
                  </a:ext>
                </a:extLst>
              </a:tr>
              <a:tr h="1409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 dirty="0">
                          <a:effectLst/>
                        </a:rPr>
                        <a:t>% </a:t>
                      </a:r>
                      <a:r>
                        <a:rPr lang="en-US" sz="800" u="none" strike="noStrike" dirty="0" err="1">
                          <a:effectLst/>
                        </a:rPr>
                        <a:t>Hisp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74%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67%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54%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56%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63%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7704895"/>
                  </a:ext>
                </a:extLst>
              </a:tr>
              <a:tr h="1409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% NH White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13%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18%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18%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23%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18%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6655892"/>
                  </a:ext>
                </a:extLst>
              </a:tr>
              <a:tr h="1409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% NH Black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 dirty="0">
                          <a:effectLst/>
                        </a:rPr>
                        <a:t>9%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9%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17%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11%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11%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7439988"/>
                  </a:ext>
                </a:extLst>
              </a:tr>
              <a:tr h="1409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% Asian/Pac.Isl.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3%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5%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9%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10%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7%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4828133"/>
                  </a:ext>
                </a:extLst>
              </a:tr>
              <a:tr h="140970">
                <a:tc rowSpan="7"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Voter Registration (Nov 2020)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1450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Total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 dirty="0">
                          <a:effectLst/>
                        </a:rPr>
                        <a:t>23,689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23,449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29,753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26,076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102,967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3454133"/>
                  </a:ext>
                </a:extLst>
              </a:tr>
              <a:tr h="1409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% Latino est.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72%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71%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48%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54%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60%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2897385"/>
                  </a:ext>
                </a:extLst>
              </a:tr>
              <a:tr h="1524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% Spanish-Surnamed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65%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 dirty="0">
                          <a:effectLst/>
                        </a:rPr>
                        <a:t>64%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43%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49%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54%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6303755"/>
                  </a:ext>
                </a:extLst>
              </a:tr>
              <a:tr h="1409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% Asian-Surnamed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2%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 dirty="0">
                          <a:effectLst/>
                        </a:rPr>
                        <a:t>2%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5%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4%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3%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9704016"/>
                  </a:ext>
                </a:extLst>
              </a:tr>
              <a:tr h="1409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% Filipino-Surnamed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2%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2%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3%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3%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2%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0020357"/>
                  </a:ext>
                </a:extLst>
              </a:tr>
              <a:tr h="1409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% NH White est.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18%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22%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26%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30%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24%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2503579"/>
                  </a:ext>
                </a:extLst>
              </a:tr>
              <a:tr h="1409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% NH Black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12%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10%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 dirty="0">
                          <a:effectLst/>
                        </a:rPr>
                        <a:t>22%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14%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15%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7131129"/>
                  </a:ext>
                </a:extLst>
              </a:tr>
              <a:tr h="140970">
                <a:tc rowSpan="7"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Voter Turnout (Nov 2020)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717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Total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16,710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16,343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23,371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19,682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76,106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7255892"/>
                  </a:ext>
                </a:extLst>
              </a:tr>
              <a:tr h="1409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% Latino est.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70%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69%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 dirty="0">
                          <a:effectLst/>
                        </a:rPr>
                        <a:t>46%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51%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57%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3373390"/>
                  </a:ext>
                </a:extLst>
              </a:tr>
              <a:tr h="1524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% Spanish-Surnamed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64%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62%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42%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 dirty="0">
                          <a:effectLst/>
                        </a:rPr>
                        <a:t>46%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52%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5443621"/>
                  </a:ext>
                </a:extLst>
              </a:tr>
              <a:tr h="1409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% Asian-Surnamed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2%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2%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4%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 dirty="0">
                          <a:effectLst/>
                        </a:rPr>
                        <a:t>4%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3%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133848"/>
                  </a:ext>
                </a:extLst>
              </a:tr>
              <a:tr h="1409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% Filipino-Surnamed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2%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2%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3%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 dirty="0">
                          <a:effectLst/>
                        </a:rPr>
                        <a:t>3%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 dirty="0">
                          <a:effectLst/>
                        </a:rPr>
                        <a:t>2%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9315817"/>
                  </a:ext>
                </a:extLst>
              </a:tr>
              <a:tr h="1409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% NH White est.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18%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23%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27%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32%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 dirty="0">
                          <a:effectLst/>
                        </a:rPr>
                        <a:t>25%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223919"/>
                  </a:ext>
                </a:extLst>
              </a:tr>
              <a:tr h="1409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% NH Black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13%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10%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22%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14%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 dirty="0">
                          <a:effectLst/>
                        </a:rPr>
                        <a:t>16%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96976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80062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FCC767-0CF0-46DD-8827-63D70B6CE4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 Map 601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321DAF-634D-4F31-A2D5-033993500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1D8B24AE-8F31-458F-89E9-46A42D648D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838200"/>
            <a:ext cx="5791200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9719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"/>
          <p:cNvSpPr txBox="1">
            <a:spLocks noGrp="1"/>
          </p:cNvSpPr>
          <p:nvPr>
            <p:ph type="title"/>
          </p:nvPr>
        </p:nvSpPr>
        <p:spPr>
          <a:xfrm>
            <a:off x="341400" y="0"/>
            <a:ext cx="84612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ramond"/>
              <a:buNone/>
            </a:pPr>
            <a:r>
              <a:rPr lang="en-US" sz="4000" b="1" dirty="0"/>
              <a:t>Redistricting Process</a:t>
            </a:r>
            <a:endParaRPr sz="4000" dirty="0"/>
          </a:p>
        </p:txBody>
      </p:sp>
      <p:sp>
        <p:nvSpPr>
          <p:cNvPr id="128" name="Google Shape;128;p2"/>
          <p:cNvSpPr txBox="1">
            <a:spLocks noGrp="1"/>
          </p:cNvSpPr>
          <p:nvPr>
            <p:ph type="sldNum" idx="4294967295"/>
          </p:nvPr>
        </p:nvSpPr>
        <p:spPr>
          <a:xfrm>
            <a:off x="8600536" y="6360317"/>
            <a:ext cx="533400" cy="497683"/>
          </a:xfrm>
          <a:prstGeom prst="rect">
            <a:avLst/>
          </a:prstGeom>
          <a:solidFill>
            <a:srgbClr val="D9212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/>
          </a:p>
        </p:txBody>
      </p:sp>
      <p:sp>
        <p:nvSpPr>
          <p:cNvPr id="130" name="Google Shape;130;p2"/>
          <p:cNvSpPr txBox="1"/>
          <p:nvPr/>
        </p:nvSpPr>
        <p:spPr>
          <a:xfrm>
            <a:off x="1905000" y="6443246"/>
            <a:ext cx="5334000" cy="276959"/>
          </a:xfrm>
          <a:prstGeom prst="rect">
            <a:avLst/>
          </a:prstGeom>
          <a:solidFill>
            <a:srgbClr val="EEF2F7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u="none" strike="noStrike" cap="none" dirty="0">
                <a:solidFill>
                  <a:srgbClr val="002060"/>
                </a:solidFill>
                <a:latin typeface="Cambria"/>
                <a:ea typeface="Cambria"/>
                <a:cs typeface="Cambria"/>
                <a:sym typeface="Cambria"/>
              </a:rPr>
              <a:t>*SB 594 would explicitly confirm maps may be adopted by resolution.</a:t>
            </a:r>
            <a:endParaRPr sz="1100" b="0" u="none" strike="noStrike" cap="none" dirty="0">
              <a:solidFill>
                <a:srgbClr val="00206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cxnSp>
        <p:nvCxnSpPr>
          <p:cNvPr id="131" name="Google Shape;131;p2"/>
          <p:cNvCxnSpPr/>
          <p:nvPr/>
        </p:nvCxnSpPr>
        <p:spPr>
          <a:xfrm>
            <a:off x="3057000" y="990600"/>
            <a:ext cx="3030000" cy="13500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B9F0BD4C-ED44-432A-B9E3-CC893CA11FC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6035632"/>
              </p:ext>
            </p:extLst>
          </p:nvPr>
        </p:nvGraphicFramePr>
        <p:xfrm>
          <a:off x="495300" y="1913876"/>
          <a:ext cx="8054722" cy="3266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4430">
                  <a:extLst>
                    <a:ext uri="{9D8B030D-6E8A-4147-A177-3AD203B41FA5}">
                      <a16:colId xmlns:a16="http://schemas.microsoft.com/office/drawing/2014/main" val="2058158948"/>
                    </a:ext>
                  </a:extLst>
                </a:gridCol>
                <a:gridCol w="5630292">
                  <a:extLst>
                    <a:ext uri="{9D8B030D-6E8A-4147-A177-3AD203B41FA5}">
                      <a16:colId xmlns:a16="http://schemas.microsoft.com/office/drawing/2014/main" val="41175276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Step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32566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Two Initial Hearings</a:t>
                      </a:r>
                    </a:p>
                    <a:p>
                      <a:pPr algn="ctr"/>
                      <a:r>
                        <a:rPr lang="en-US" sz="14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October 12 &amp; October 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Held prior to release of draft maps. </a:t>
                      </a:r>
                    </a:p>
                    <a:p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Education and to solicit input on the communities in the Districts.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26097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Census Data Release</a:t>
                      </a:r>
                    </a:p>
                    <a:p>
                      <a:pPr algn="ctr"/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Mid/Late August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Census Bureau releases official 2020 Census population data.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24589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California Data Release</a:t>
                      </a:r>
                    </a:p>
                    <a:p>
                      <a:pPr algn="ctr"/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Early October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California Statewide Database releases California’s official ‘prisoner-adjusted’ 2020 redistricting data.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9876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Two Draft Map Hearings</a:t>
                      </a:r>
                    </a:p>
                    <a:p>
                      <a:pPr algn="ctr"/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January 25 &amp; March 8</a:t>
                      </a:r>
                      <a:endParaRPr lang="en-US" sz="1600" b="0" i="1" dirty="0">
                        <a:solidFill>
                          <a:srgbClr val="002060"/>
                        </a:solidFill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Two Public Hearings to discuss and revise the draft maps and to discuss the election sequence.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73789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Map Adoption</a:t>
                      </a:r>
                    </a:p>
                    <a:p>
                      <a:pPr algn="ctr"/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By April 17,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Final map must be posted at least 7 days prior to adoption.</a:t>
                      </a:r>
                    </a:p>
                    <a:p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Map adopted via ordinance.*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24558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E2F072-04F6-479C-BD9D-517D4E2110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 Map 601 Demographics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E5A38DC-F2F7-4A45-B059-C71BC09B2B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8A09705-92D9-4179-8046-D2F551DBD6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4621793"/>
              </p:ext>
            </p:extLst>
          </p:nvPr>
        </p:nvGraphicFramePr>
        <p:xfrm>
          <a:off x="1739900" y="1401763"/>
          <a:ext cx="5664200" cy="40233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93800">
                  <a:extLst>
                    <a:ext uri="{9D8B030D-6E8A-4147-A177-3AD203B41FA5}">
                      <a16:colId xmlns:a16="http://schemas.microsoft.com/office/drawing/2014/main" val="1177280927"/>
                    </a:ext>
                  </a:extLst>
                </a:gridCol>
                <a:gridCol w="1193800">
                  <a:extLst>
                    <a:ext uri="{9D8B030D-6E8A-4147-A177-3AD203B41FA5}">
                      <a16:colId xmlns:a16="http://schemas.microsoft.com/office/drawing/2014/main" val="315654477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62927366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600895601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130932964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143037263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31997761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92117162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1249205539"/>
                    </a:ext>
                  </a:extLst>
                </a:gridCol>
              </a:tblGrid>
              <a:tr h="171450">
                <a:tc gridSpan="9">
                  <a:txBody>
                    <a:bodyPr/>
                    <a:lstStyle/>
                    <a:p>
                      <a:pPr algn="ctr" fontAlgn="t"/>
                      <a:r>
                        <a:rPr lang="en-US" sz="950" b="1" u="none" strike="noStrike" dirty="0">
                          <a:effectLst/>
                        </a:rPr>
                        <a:t>Fontana Public Map 601</a:t>
                      </a:r>
                      <a:endParaRPr lang="en-US" sz="9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7726070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 dirty="0">
                          <a:effectLst/>
                        </a:rPr>
                        <a:t>District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Total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5466965"/>
                  </a:ext>
                </a:extLst>
              </a:tr>
              <a:tr h="14097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Total Pop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800" u="none" strike="noStrike">
                          <a:effectLst/>
                        </a:rPr>
                        <a:t>40,289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857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34,501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35,437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33,102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32,800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32,931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209,060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831926"/>
                  </a:ext>
                </a:extLst>
              </a:tr>
              <a:tr h="140970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 dirty="0">
                          <a:effectLst/>
                        </a:rPr>
                        <a:t>Deviation from ideal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5,446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-342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594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-1,741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-2,043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-1,912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7,489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509952"/>
                  </a:ext>
                </a:extLst>
              </a:tr>
              <a:tr h="1409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% Deviation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800" u="none" strike="noStrike">
                          <a:effectLst/>
                        </a:rPr>
                        <a:t>15.63%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857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-0.98%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1.70%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-5.00%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-5.86%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-5.49%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21.49%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2546422"/>
                  </a:ext>
                </a:extLst>
              </a:tr>
              <a:tr h="140970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Total Pop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 dirty="0">
                          <a:effectLst/>
                        </a:rPr>
                        <a:t>% </a:t>
                      </a:r>
                      <a:r>
                        <a:rPr lang="en-US" sz="800" u="none" strike="noStrike" dirty="0" err="1">
                          <a:effectLst/>
                        </a:rPr>
                        <a:t>Hisp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800" u="none" strike="noStrike">
                          <a:effectLst/>
                        </a:rPr>
                        <a:t>43.9%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857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55%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75%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83%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83%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72%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68%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0853088"/>
                  </a:ext>
                </a:extLst>
              </a:tr>
              <a:tr h="1409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% NH White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22%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16%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9%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8%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9%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8%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12%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9957669"/>
                  </a:ext>
                </a:extLst>
              </a:tr>
              <a:tr h="1409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 dirty="0">
                          <a:effectLst/>
                        </a:rPr>
                        <a:t>% NH Black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14%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12%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8%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6%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4%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9%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9%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1463749"/>
                  </a:ext>
                </a:extLst>
              </a:tr>
              <a:tr h="1524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 dirty="0">
                          <a:effectLst/>
                        </a:rPr>
                        <a:t>% Asian-American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17%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14%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6%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2%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3%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8%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9%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1462677"/>
                  </a:ext>
                </a:extLst>
              </a:tr>
              <a:tr h="140970">
                <a:tc rowSpan="5"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Citizen Voting Age Pop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1450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Total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800" u="none" strike="noStrike" dirty="0">
                          <a:effectLst/>
                        </a:rPr>
                        <a:t>24,821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857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22,080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19,501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15,310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18,886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20,999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121,597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2308846"/>
                  </a:ext>
                </a:extLst>
              </a:tr>
              <a:tr h="1409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% Hisp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44%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55%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72%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76%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74%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65%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63%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2256689"/>
                  </a:ext>
                </a:extLst>
              </a:tr>
              <a:tr h="1409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% NH White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 dirty="0">
                          <a:effectLst/>
                        </a:rPr>
                        <a:t>27%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 dirty="0">
                          <a:effectLst/>
                        </a:rPr>
                        <a:t>18%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13%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16%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17%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12%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18%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0379182"/>
                  </a:ext>
                </a:extLst>
              </a:tr>
              <a:tr h="1409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% NH Black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14%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 dirty="0">
                          <a:effectLst/>
                        </a:rPr>
                        <a:t>17%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9%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6%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5%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15%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11%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2102705"/>
                  </a:ext>
                </a:extLst>
              </a:tr>
              <a:tr h="1409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% Asian/Pac.Isl.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14%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 dirty="0">
                          <a:effectLst/>
                        </a:rPr>
                        <a:t>8%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6%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1%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2%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7%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7%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1339016"/>
                  </a:ext>
                </a:extLst>
              </a:tr>
              <a:tr h="140970">
                <a:tc rowSpan="7"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Voter Registration (Nov 2020)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1450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Total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800" u="none" strike="noStrike">
                          <a:effectLst/>
                        </a:rPr>
                        <a:t>24,266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857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19,512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16,485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12,008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13,554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17,142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102,967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1948360"/>
                  </a:ext>
                </a:extLst>
              </a:tr>
              <a:tr h="1409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% Latino est.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42%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50%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 dirty="0">
                          <a:effectLst/>
                        </a:rPr>
                        <a:t>70%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73%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75%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67%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60%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6748034"/>
                  </a:ext>
                </a:extLst>
              </a:tr>
              <a:tr h="1524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% Spanish-Surnamed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38%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46%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63%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66%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68%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60%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54%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4987033"/>
                  </a:ext>
                </a:extLst>
              </a:tr>
              <a:tr h="1409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% Asian-Surnamed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5%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4%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 dirty="0">
                          <a:effectLst/>
                        </a:rPr>
                        <a:t>2%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 dirty="0">
                          <a:effectLst/>
                        </a:rPr>
                        <a:t>1%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1%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3%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3%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4295872"/>
                  </a:ext>
                </a:extLst>
              </a:tr>
              <a:tr h="1409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% Filipino-Surnamed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3%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3%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2%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 dirty="0">
                          <a:effectLst/>
                        </a:rPr>
                        <a:t>1%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1%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2%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2%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3485916"/>
                  </a:ext>
                </a:extLst>
              </a:tr>
              <a:tr h="1409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% NH White est.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35%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25%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20%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 dirty="0">
                          <a:effectLst/>
                        </a:rPr>
                        <a:t>22%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23%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15%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24%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9001726"/>
                  </a:ext>
                </a:extLst>
              </a:tr>
              <a:tr h="1409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% NH Black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18%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21%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12%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 dirty="0">
                          <a:effectLst/>
                        </a:rPr>
                        <a:t>8%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5%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18%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15%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4382992"/>
                  </a:ext>
                </a:extLst>
              </a:tr>
              <a:tr h="140970">
                <a:tc rowSpan="7"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Voter Turnout (Nov 2020)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717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Total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800" u="none" strike="noStrike">
                          <a:effectLst/>
                        </a:rPr>
                        <a:t>19,653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857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15,242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11,422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 dirty="0">
                          <a:effectLst/>
                        </a:rPr>
                        <a:t>7,787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 dirty="0">
                          <a:effectLst/>
                        </a:rPr>
                        <a:t>9,154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12,848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76,106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5207617"/>
                  </a:ext>
                </a:extLst>
              </a:tr>
              <a:tr h="1409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% Latino est.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41%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49%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68%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 dirty="0">
                          <a:effectLst/>
                        </a:rPr>
                        <a:t>71%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 dirty="0">
                          <a:effectLst/>
                        </a:rPr>
                        <a:t>74%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65%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57%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9572687"/>
                  </a:ext>
                </a:extLst>
              </a:tr>
              <a:tr h="1524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% Spanish-Surnamed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37%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44%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62%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64%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 dirty="0">
                          <a:effectLst/>
                        </a:rPr>
                        <a:t>67%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 dirty="0">
                          <a:effectLst/>
                        </a:rPr>
                        <a:t>59%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52%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4040915"/>
                  </a:ext>
                </a:extLst>
              </a:tr>
              <a:tr h="1409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% Asian-Surnamed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5%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4%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2%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1%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1%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 dirty="0">
                          <a:effectLst/>
                        </a:rPr>
                        <a:t>3%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3%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3405465"/>
                  </a:ext>
                </a:extLst>
              </a:tr>
              <a:tr h="1409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% Filipino-Surnamed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3%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3%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2%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1%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1%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 dirty="0">
                          <a:effectLst/>
                        </a:rPr>
                        <a:t>3%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 dirty="0">
                          <a:effectLst/>
                        </a:rPr>
                        <a:t>2%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1314851"/>
                  </a:ext>
                </a:extLst>
              </a:tr>
              <a:tr h="1409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% NH White est.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36%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25%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21%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24%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23%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 dirty="0">
                          <a:effectLst/>
                        </a:rPr>
                        <a:t>16%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 dirty="0">
                          <a:effectLst/>
                        </a:rPr>
                        <a:t>25%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9355483"/>
                  </a:ext>
                </a:extLst>
              </a:tr>
              <a:tr h="1409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% NH Black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18%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22%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12%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8%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5%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 dirty="0">
                          <a:effectLst/>
                        </a:rPr>
                        <a:t>19%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 dirty="0">
                          <a:effectLst/>
                        </a:rPr>
                        <a:t>16%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85613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84314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9"/>
          <p:cNvSpPr txBox="1">
            <a:spLocks noGrp="1"/>
          </p:cNvSpPr>
          <p:nvPr>
            <p:ph type="title"/>
          </p:nvPr>
        </p:nvSpPr>
        <p:spPr>
          <a:xfrm>
            <a:off x="341399" y="2376"/>
            <a:ext cx="84612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ramond"/>
              <a:buNone/>
            </a:pPr>
            <a:r>
              <a:rPr lang="en-US" sz="4000" b="1" dirty="0"/>
              <a:t>Simple Map Review Tool</a:t>
            </a:r>
            <a:endParaRPr sz="4000" dirty="0"/>
          </a:p>
        </p:txBody>
      </p:sp>
      <p:sp>
        <p:nvSpPr>
          <p:cNvPr id="203" name="Google Shape;203;p9"/>
          <p:cNvSpPr txBox="1">
            <a:spLocks noGrp="1"/>
          </p:cNvSpPr>
          <p:nvPr>
            <p:ph type="body" idx="1"/>
          </p:nvPr>
        </p:nvSpPr>
        <p:spPr>
          <a:xfrm>
            <a:off x="543900" y="1259900"/>
            <a:ext cx="8056200" cy="344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C13F3F"/>
                </a:solidFill>
              </a:rPr>
              <a:t>Online Interactive Review Map</a:t>
            </a:r>
            <a:endParaRPr sz="2000" b="1" dirty="0">
              <a:solidFill>
                <a:srgbClr val="C13F3F"/>
              </a:solidFill>
            </a:endParaRPr>
          </a:p>
          <a:p>
            <a:pPr marL="779780" lvl="0" indent="-342900" algn="l" rtl="0">
              <a:spcBef>
                <a:spcPts val="55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Wingdings" pitchFamily="2" charset="2"/>
              <a:buChar char="§"/>
            </a:pPr>
            <a:r>
              <a:rPr lang="en-US" sz="2000" dirty="0">
                <a:solidFill>
                  <a:srgbClr val="002060"/>
                </a:solidFill>
              </a:rPr>
              <a:t>ESRI’s “ArcGIS Online” – similar to Google Maps in ease of use</a:t>
            </a:r>
            <a:endParaRPr sz="2000" dirty="0">
              <a:solidFill>
                <a:srgbClr val="002060"/>
              </a:solidFill>
            </a:endParaRPr>
          </a:p>
          <a:p>
            <a:pPr marL="779780" lvl="0" indent="-342900" algn="l" rtl="0">
              <a:spcBef>
                <a:spcPts val="55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Wingdings" pitchFamily="2" charset="2"/>
              <a:buChar char="§"/>
            </a:pPr>
            <a:r>
              <a:rPr lang="en-US" sz="2000" dirty="0">
                <a:solidFill>
                  <a:srgbClr val="002060"/>
                </a:solidFill>
              </a:rPr>
              <a:t>Used to review, analyze and compare maps, not to create them</a:t>
            </a:r>
            <a:endParaRPr sz="2000" dirty="0">
              <a:solidFill>
                <a:srgbClr val="002060"/>
              </a:solidFill>
            </a:endParaRPr>
          </a:p>
          <a:p>
            <a:pPr marL="779780" lvl="0" indent="-342900" algn="l" rtl="0">
              <a:spcBef>
                <a:spcPts val="55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Wingdings" pitchFamily="2" charset="2"/>
              <a:buChar char="§"/>
            </a:pPr>
            <a:r>
              <a:rPr lang="en-US" sz="2000" dirty="0">
                <a:solidFill>
                  <a:srgbClr val="002060"/>
                </a:solidFill>
              </a:rPr>
              <a:t>Includes overlays of “community of interest”  and other data</a:t>
            </a:r>
            <a:endParaRPr sz="2000" dirty="0">
              <a:solidFill>
                <a:srgbClr val="002060"/>
              </a:solidFill>
            </a:endParaRPr>
          </a:p>
        </p:txBody>
      </p:sp>
      <p:sp>
        <p:nvSpPr>
          <p:cNvPr id="205" name="Google Shape;205;p9"/>
          <p:cNvSpPr txBox="1">
            <a:spLocks noGrp="1"/>
          </p:cNvSpPr>
          <p:nvPr>
            <p:ph type="sldNum" idx="4294967295"/>
          </p:nvPr>
        </p:nvSpPr>
        <p:spPr>
          <a:xfrm>
            <a:off x="8600536" y="6360317"/>
            <a:ext cx="533400" cy="497683"/>
          </a:xfrm>
          <a:prstGeom prst="rect">
            <a:avLst/>
          </a:prstGeom>
          <a:solidFill>
            <a:srgbClr val="D9212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21</a:t>
            </a:fld>
            <a:endParaRPr/>
          </a:p>
        </p:txBody>
      </p:sp>
      <p:cxnSp>
        <p:nvCxnSpPr>
          <p:cNvPr id="206" name="Google Shape;206;p9"/>
          <p:cNvCxnSpPr/>
          <p:nvPr/>
        </p:nvCxnSpPr>
        <p:spPr>
          <a:xfrm>
            <a:off x="3056999" y="986226"/>
            <a:ext cx="3030000" cy="13500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50E60E2D-2A0D-4C2F-8E04-0F6C1DB8B3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" y="2819400"/>
            <a:ext cx="7543800" cy="3352799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6C9399-B3DE-44D3-8930-562F14D5E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C1AC40-5FF4-4709-8609-EF68805BE28E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Conduct a Public Hearing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Any questions on the Draft Maps?</a:t>
            </a:r>
          </a:p>
          <a:p>
            <a:endParaRPr lang="en-US" dirty="0"/>
          </a:p>
          <a:p>
            <a:r>
              <a:rPr lang="en-US" dirty="0"/>
              <a:t>Provide direction on what map the Council prefers or new map the Council would like see at the next hearing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C85BED-2A66-4BE5-8C29-F98D2991E4E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6110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"/>
          <p:cNvSpPr txBox="1">
            <a:spLocks noGrp="1"/>
          </p:cNvSpPr>
          <p:nvPr>
            <p:ph type="body" idx="4294967295"/>
          </p:nvPr>
        </p:nvSpPr>
        <p:spPr>
          <a:xfrm>
            <a:off x="111576" y="2013046"/>
            <a:ext cx="2590800" cy="1413000"/>
          </a:xfrm>
          <a:prstGeom prst="rect">
            <a:avLst/>
          </a:prstGeom>
          <a:noFill/>
          <a:ln w="9525" cap="flat" cmpd="sng">
            <a:solidFill>
              <a:srgbClr val="C13F3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 fontScale="25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400" b="1">
                <a:solidFill>
                  <a:srgbClr val="002060"/>
                </a:solidFill>
              </a:rPr>
              <a:t>Equal Population</a:t>
            </a:r>
            <a:endParaRPr sz="6400">
              <a:solidFill>
                <a:srgbClr val="002060"/>
              </a:solidFill>
            </a:endParaRPr>
          </a:p>
          <a:p>
            <a:pPr marL="0" lvl="0" indent="0" algn="l" rtl="0">
              <a:spcBef>
                <a:spcPts val="700"/>
              </a:spcBef>
              <a:spcAft>
                <a:spcPts val="0"/>
              </a:spcAft>
              <a:buNone/>
            </a:pPr>
            <a:r>
              <a:rPr lang="en-US" sz="6400" b="1">
                <a:solidFill>
                  <a:srgbClr val="002060"/>
                </a:solidFill>
              </a:rPr>
              <a:t>Federal</a:t>
            </a:r>
            <a:r>
              <a:rPr lang="en-US" sz="6400">
                <a:solidFill>
                  <a:srgbClr val="002060"/>
                </a:solidFill>
              </a:rPr>
              <a:t> </a:t>
            </a:r>
            <a:r>
              <a:rPr lang="en-US" sz="6400" b="1">
                <a:solidFill>
                  <a:srgbClr val="002060"/>
                </a:solidFill>
              </a:rPr>
              <a:t>Voting Rights Act</a:t>
            </a:r>
            <a:endParaRPr sz="6400">
              <a:solidFill>
                <a:srgbClr val="002060"/>
              </a:solidFill>
            </a:endParaRPr>
          </a:p>
          <a:p>
            <a:pPr marL="0" lvl="0" indent="0" algn="l" rtl="0">
              <a:spcBef>
                <a:spcPts val="700"/>
              </a:spcBef>
              <a:spcAft>
                <a:spcPts val="0"/>
              </a:spcAft>
              <a:buNone/>
            </a:pPr>
            <a:r>
              <a:rPr lang="en-US" sz="6400" b="1">
                <a:solidFill>
                  <a:srgbClr val="002060"/>
                </a:solidFill>
              </a:rPr>
              <a:t>No Racial Gerrymandering</a:t>
            </a:r>
            <a:endParaRPr sz="6400">
              <a:solidFill>
                <a:srgbClr val="002060"/>
              </a:solidFill>
            </a:endParaRPr>
          </a:p>
          <a:p>
            <a:pPr marL="640080" lvl="1" indent="-175641" algn="l" rtl="0">
              <a:spcBef>
                <a:spcPts val="550"/>
              </a:spcBef>
              <a:spcAft>
                <a:spcPts val="0"/>
              </a:spcAft>
              <a:buSzPct val="70000"/>
              <a:buNone/>
            </a:pPr>
            <a:endParaRPr sz="2400"/>
          </a:p>
        </p:txBody>
      </p:sp>
      <p:sp>
        <p:nvSpPr>
          <p:cNvPr id="139" name="Google Shape;139;p3"/>
          <p:cNvSpPr txBox="1">
            <a:spLocks noGrp="1"/>
          </p:cNvSpPr>
          <p:nvPr>
            <p:ph type="body" idx="4294967295"/>
          </p:nvPr>
        </p:nvSpPr>
        <p:spPr>
          <a:xfrm>
            <a:off x="6025200" y="1983575"/>
            <a:ext cx="3007200" cy="3892800"/>
          </a:xfrm>
          <a:prstGeom prst="rect">
            <a:avLst/>
          </a:prstGeom>
          <a:noFill/>
          <a:ln w="9525" cap="flat" cmpd="sng">
            <a:solidFill>
              <a:srgbClr val="AFC9C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002060"/>
                </a:solidFill>
              </a:rPr>
              <a:t>Minimize voters shifted to different election years</a:t>
            </a:r>
            <a:endParaRPr sz="1600">
              <a:solidFill>
                <a:srgbClr val="002060"/>
              </a:solidFill>
            </a:endParaRPr>
          </a:p>
          <a:p>
            <a:pPr marL="0" lvl="0" indent="0" algn="l" rtl="0">
              <a:spcBef>
                <a:spcPts val="70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002060"/>
                </a:solidFill>
              </a:rPr>
              <a:t>Respect voters’ choices / continuity in office</a:t>
            </a:r>
            <a:endParaRPr sz="1600">
              <a:solidFill>
                <a:srgbClr val="002060"/>
              </a:solidFill>
            </a:endParaRPr>
          </a:p>
          <a:p>
            <a:pPr marL="0" lvl="0" indent="0" algn="l" rtl="0">
              <a:spcBef>
                <a:spcPts val="70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002060"/>
                </a:solidFill>
              </a:rPr>
              <a:t>Future population growth</a:t>
            </a:r>
            <a:endParaRPr sz="1600">
              <a:solidFill>
                <a:srgbClr val="002060"/>
              </a:solidFill>
            </a:endParaRPr>
          </a:p>
          <a:p>
            <a:pPr marL="0" lvl="0" indent="0" algn="l" rtl="0">
              <a:spcBef>
                <a:spcPts val="70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002060"/>
                </a:solidFill>
              </a:rPr>
              <a:t>Preserving the core of existing districts</a:t>
            </a:r>
            <a:endParaRPr sz="1600">
              <a:solidFill>
                <a:srgbClr val="002060"/>
              </a:solidFill>
            </a:endParaRPr>
          </a:p>
        </p:txBody>
      </p:sp>
      <p:sp>
        <p:nvSpPr>
          <p:cNvPr id="140" name="Google Shape;140;p3"/>
          <p:cNvSpPr txBox="1"/>
          <p:nvPr/>
        </p:nvSpPr>
        <p:spPr>
          <a:xfrm>
            <a:off x="111576" y="1368522"/>
            <a:ext cx="2590800" cy="639900"/>
          </a:xfrm>
          <a:prstGeom prst="rect">
            <a:avLst/>
          </a:prstGeom>
          <a:solidFill>
            <a:srgbClr val="C13F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"/>
              <a:buFont typeface="Noto Sans Symbols"/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1. Federal Laws</a:t>
            </a:r>
            <a:endParaRPr sz="1800"/>
          </a:p>
        </p:txBody>
      </p:sp>
      <p:sp>
        <p:nvSpPr>
          <p:cNvPr id="141" name="Google Shape;141;p3"/>
          <p:cNvSpPr txBox="1"/>
          <p:nvPr/>
        </p:nvSpPr>
        <p:spPr>
          <a:xfrm>
            <a:off x="2842875" y="1368525"/>
            <a:ext cx="3039600" cy="639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"/>
              <a:buFont typeface="Noto Sans Symbols"/>
              <a:buNone/>
            </a:pPr>
            <a:r>
              <a:rPr lang="en-US" sz="1800" b="1" i="0" u="none" strike="noStrike" cap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2. California Criteria for </a:t>
            </a:r>
            <a:br>
              <a:rPr lang="en-US" sz="1800" b="1" i="0" u="none" strike="noStrike" cap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</a:br>
            <a:r>
              <a:rPr lang="en-US" sz="1800" b="1" i="0" u="none" strike="noStrike" cap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Cities (rank ordered)</a:t>
            </a:r>
            <a:endParaRPr sz="1800" dirty="0"/>
          </a:p>
        </p:txBody>
      </p:sp>
      <p:pic>
        <p:nvPicPr>
          <p:cNvPr id="142" name="Google Shape;142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8425" y="4247200"/>
            <a:ext cx="2457125" cy="162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3"/>
          <p:cNvSpPr txBox="1"/>
          <p:nvPr/>
        </p:nvSpPr>
        <p:spPr>
          <a:xfrm>
            <a:off x="2857788" y="1983575"/>
            <a:ext cx="3009600" cy="3892800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R="0" lvl="0" indent="-9144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600" b="1" i="0" u="none" strike="noStrike" cap="none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Geographically contiguous</a:t>
            </a:r>
            <a:endParaRPr sz="1600" dirty="0">
              <a:solidFill>
                <a:srgbClr val="002060"/>
              </a:solidFill>
            </a:endParaRPr>
          </a:p>
          <a:p>
            <a:pPr marR="0" lvl="0" indent="-91440" algn="l" rtl="0">
              <a:spcBef>
                <a:spcPts val="7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600" b="1" i="0" u="none" strike="noStrike" cap="none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Undivided neighborhoods and “communities of interest” </a:t>
            </a:r>
            <a:br>
              <a:rPr lang="en-US" sz="1800" b="1" i="0" u="none" strike="noStrike" cap="none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</a:br>
            <a:r>
              <a:rPr lang="en-US" sz="1450" b="0" i="0" u="none" strike="noStrike" cap="none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(Socio-economic geographic areas that should be kept together)</a:t>
            </a:r>
            <a:endParaRPr sz="1450" b="0" i="0" u="none" strike="noStrike" cap="none" dirty="0">
              <a:solidFill>
                <a:srgbClr val="00206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R="0" lvl="0" indent="-91440" algn="l" rtl="0">
              <a:spcBef>
                <a:spcPts val="7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600" b="1" i="0" u="none" strike="noStrike" cap="none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Easily identifiable boundaries</a:t>
            </a:r>
            <a:endParaRPr sz="1600" dirty="0">
              <a:solidFill>
                <a:srgbClr val="002060"/>
              </a:solidFill>
            </a:endParaRPr>
          </a:p>
          <a:p>
            <a:pPr marR="0" lvl="0" indent="-91440" algn="l" rtl="0">
              <a:spcBef>
                <a:spcPts val="7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600" b="1" i="0" u="none" strike="noStrike" cap="none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Compact</a:t>
            </a:r>
            <a:br>
              <a:rPr lang="en-US" sz="1800" b="1" i="0" u="none" strike="noStrike" cap="none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</a:br>
            <a:r>
              <a:rPr lang="en-US" sz="1450" b="0" i="0" u="none" strike="noStrike" cap="none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(Do not bypass one group of people to get to a more distant group of people)</a:t>
            </a:r>
            <a:endParaRPr sz="1450" dirty="0">
              <a:solidFill>
                <a:srgbClr val="002060"/>
              </a:solidFill>
            </a:endParaRPr>
          </a:p>
          <a:p>
            <a:pPr marL="0" marR="0" lvl="0" indent="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080"/>
              <a:buFont typeface="Noto Sans Symbols"/>
              <a:buNone/>
            </a:pPr>
            <a:endParaRPr lang="en-US" sz="1600" b="1" u="none" strike="noStrike" cap="none" dirty="0">
              <a:solidFill>
                <a:srgbClr val="C13F3F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080"/>
              <a:buFont typeface="Noto Sans Symbols"/>
              <a:buNone/>
            </a:pPr>
            <a:r>
              <a:rPr lang="en-US" sz="1600" b="1" u="none" strike="noStrike" cap="none" dirty="0">
                <a:solidFill>
                  <a:srgbClr val="C13F3F"/>
                </a:solidFill>
                <a:latin typeface="Garamond"/>
                <a:ea typeface="Garamond"/>
                <a:cs typeface="Garamond"/>
                <a:sym typeface="Garamond"/>
              </a:rPr>
              <a:t>Prohibited:</a:t>
            </a:r>
            <a:endParaRPr sz="1600" b="1" u="none" strike="noStrike" cap="none" dirty="0">
              <a:solidFill>
                <a:srgbClr val="C13F3F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840"/>
              <a:buFont typeface="Noto Sans Symbols"/>
              <a:buNone/>
            </a:pPr>
            <a:r>
              <a:rPr lang="en-US" sz="1450" b="0" u="none" strike="noStrike" cap="none" dirty="0">
                <a:solidFill>
                  <a:srgbClr val="C13F3F"/>
                </a:solidFill>
                <a:latin typeface="Garamond"/>
                <a:ea typeface="Garamond"/>
                <a:cs typeface="Garamond"/>
                <a:sym typeface="Garamond"/>
              </a:rPr>
              <a:t>“Shall not favor or discriminate against a political party.”</a:t>
            </a:r>
            <a:endParaRPr sz="1450" b="0" u="none" strike="noStrike" cap="none" dirty="0">
              <a:solidFill>
                <a:srgbClr val="C13F3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44" name="Google Shape;144;p3"/>
          <p:cNvSpPr txBox="1"/>
          <p:nvPr/>
        </p:nvSpPr>
        <p:spPr>
          <a:xfrm>
            <a:off x="6022937" y="1368525"/>
            <a:ext cx="3007200" cy="6399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"/>
              <a:buFont typeface="Noto Sans Symbols"/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3. Other Traditional Redistricting Principles</a:t>
            </a:r>
            <a:endParaRPr sz="1800"/>
          </a:p>
        </p:txBody>
      </p:sp>
      <p:sp>
        <p:nvSpPr>
          <p:cNvPr id="146" name="Google Shape;146;p3"/>
          <p:cNvSpPr txBox="1">
            <a:spLocks noGrp="1"/>
          </p:cNvSpPr>
          <p:nvPr>
            <p:ph type="sldNum" idx="12"/>
          </p:nvPr>
        </p:nvSpPr>
        <p:spPr>
          <a:xfrm>
            <a:off x="8600536" y="6360317"/>
            <a:ext cx="533400" cy="497683"/>
          </a:xfrm>
          <a:prstGeom prst="rect">
            <a:avLst/>
          </a:prstGeom>
          <a:solidFill>
            <a:srgbClr val="D9212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/>
          </a:p>
        </p:txBody>
      </p:sp>
      <p:cxnSp>
        <p:nvCxnSpPr>
          <p:cNvPr id="147" name="Google Shape;147;p3"/>
          <p:cNvCxnSpPr/>
          <p:nvPr/>
        </p:nvCxnSpPr>
        <p:spPr>
          <a:xfrm>
            <a:off x="3057000" y="900900"/>
            <a:ext cx="3030000" cy="13500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" name="Title 1">
            <a:extLst>
              <a:ext uri="{FF2B5EF4-FFF2-40B4-BE49-F238E27FC236}">
                <a16:creationId xmlns:a16="http://schemas.microsoft.com/office/drawing/2014/main" id="{5F772203-E04B-4ED9-85FB-B3633530C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>
            <a:normAutofit/>
          </a:bodyPr>
          <a:lstStyle/>
          <a:p>
            <a:r>
              <a:rPr lang="en-US" altLang="en-US" sz="4000" b="1" dirty="0"/>
              <a:t>Redistricting Rules and Goals</a:t>
            </a:r>
            <a:endParaRPr lang="en-US" sz="40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9CD1D4-CF5A-486B-BAC6-319C8C8A29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Initial Draft Maps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A0DF5F-8A13-44FA-A8CF-B5B6B3650DDA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Three initial draft maps have been developed by NDC, and 2 draft maps submitted from the Public.</a:t>
            </a:r>
          </a:p>
          <a:p>
            <a:r>
              <a:rPr lang="en-US" dirty="0"/>
              <a:t>All of the maps created by NDC have a deviation under the required 10%. </a:t>
            </a:r>
          </a:p>
          <a:p>
            <a:r>
              <a:rPr lang="en-US" dirty="0"/>
              <a:t>NDC Map 101 has a deviation of 3.85%</a:t>
            </a:r>
          </a:p>
          <a:p>
            <a:r>
              <a:rPr lang="en-US" dirty="0"/>
              <a:t>NDC Map 102 has a deviation of 4.70%</a:t>
            </a:r>
          </a:p>
          <a:p>
            <a:r>
              <a:rPr lang="en-US" dirty="0"/>
              <a:t>NDC Map 103 has a deviation of 4.28%</a:t>
            </a:r>
          </a:p>
          <a:p>
            <a:r>
              <a:rPr lang="en-US" dirty="0"/>
              <a:t>Public Map 104 has a deviation of 3.43%</a:t>
            </a:r>
          </a:p>
          <a:p>
            <a:r>
              <a:rPr lang="en-US" dirty="0"/>
              <a:t>Public Map 401 has a deviation of 4.78%</a:t>
            </a:r>
          </a:p>
          <a:p>
            <a:r>
              <a:rPr lang="en-US" dirty="0"/>
              <a:t>Public Map 402 has a deviation of 4.93%</a:t>
            </a:r>
          </a:p>
          <a:p>
            <a:r>
              <a:rPr lang="en-US" dirty="0"/>
              <a:t>Public Map 403 has a deviation of 0.11%</a:t>
            </a:r>
          </a:p>
          <a:p>
            <a:r>
              <a:rPr lang="en-US" dirty="0"/>
              <a:t>Public Map 601 has a deviation of 21.49% (a 6 district Map)</a:t>
            </a:r>
          </a:p>
          <a:p>
            <a:r>
              <a:rPr lang="en-US" dirty="0"/>
              <a:t>Existing Districts deviation is 12.16%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0A58CB-B85A-47C6-82AA-6CA7BC74F97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67917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B59755-02CF-4B9D-9EE5-6989FD972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NDC Draft Map 101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A4C8D9-E95F-46E6-BEC7-EDE6956B2FE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5" name="Content Placeholder 24" descr="Diagram, map&#10;&#10;Description automatically generated">
            <a:extLst>
              <a:ext uri="{FF2B5EF4-FFF2-40B4-BE49-F238E27FC236}">
                <a16:creationId xmlns:a16="http://schemas.microsoft.com/office/drawing/2014/main" id="{DD49C102-2712-4C06-B50A-708089439B6C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838199"/>
            <a:ext cx="5181600" cy="5938519"/>
          </a:xfrm>
        </p:spPr>
      </p:pic>
    </p:spTree>
    <p:extLst>
      <p:ext uri="{BB962C8B-B14F-4D97-AF65-F5344CB8AC3E}">
        <p14:creationId xmlns:p14="http://schemas.microsoft.com/office/powerpoint/2010/main" val="14510757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2A279BF-C6FF-4E6D-A0A2-9311690FD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NDC Map 101 Demographics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113137C-4133-4BD4-A94C-C42648178A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B4CE061-126C-4A58-8CC3-0CC667E3A2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3879478"/>
              </p:ext>
            </p:extLst>
          </p:nvPr>
        </p:nvGraphicFramePr>
        <p:xfrm>
          <a:off x="2197100" y="1401763"/>
          <a:ext cx="4749800" cy="40233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93800">
                  <a:extLst>
                    <a:ext uri="{9D8B030D-6E8A-4147-A177-3AD203B41FA5}">
                      <a16:colId xmlns:a16="http://schemas.microsoft.com/office/drawing/2014/main" val="749450246"/>
                    </a:ext>
                  </a:extLst>
                </a:gridCol>
                <a:gridCol w="1193800">
                  <a:extLst>
                    <a:ext uri="{9D8B030D-6E8A-4147-A177-3AD203B41FA5}">
                      <a16:colId xmlns:a16="http://schemas.microsoft.com/office/drawing/2014/main" val="84996309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52517932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806943686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134310144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126567815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52929076"/>
                    </a:ext>
                  </a:extLst>
                </a:gridCol>
              </a:tblGrid>
              <a:tr h="171450">
                <a:tc gridSpan="7"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 dirty="0">
                          <a:effectLst/>
                        </a:rPr>
                        <a:t>Fontana Map 101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9622746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 dirty="0">
                          <a:effectLst/>
                        </a:rPr>
                        <a:t>District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 dirty="0">
                          <a:effectLst/>
                        </a:rPr>
                        <a:t>1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Total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0585292"/>
                  </a:ext>
                </a:extLst>
              </a:tr>
              <a:tr h="14097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 dirty="0">
                          <a:effectLst/>
                        </a:rPr>
                        <a:t>Total Pop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 dirty="0">
                          <a:effectLst/>
                        </a:rPr>
                        <a:t>52,751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53,041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52,237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51,031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209,060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3797762"/>
                  </a:ext>
                </a:extLst>
              </a:tr>
              <a:tr h="140970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 dirty="0">
                          <a:effectLst/>
                        </a:rPr>
                        <a:t>Deviation from ideal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 dirty="0">
                          <a:effectLst/>
                        </a:rPr>
                        <a:t>486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776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-28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-1,234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2,010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032404"/>
                  </a:ext>
                </a:extLst>
              </a:tr>
              <a:tr h="1409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 dirty="0">
                          <a:effectLst/>
                        </a:rPr>
                        <a:t>% Deviation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0.93%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 dirty="0">
                          <a:effectLst/>
                        </a:rPr>
                        <a:t>1.48%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-0.05%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-2.36%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3.85%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022711"/>
                  </a:ext>
                </a:extLst>
              </a:tr>
              <a:tr h="140970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Total Pop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% Hisp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 dirty="0">
                          <a:effectLst/>
                        </a:rPr>
                        <a:t>47.9%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72%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75%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76%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68%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6656862"/>
                  </a:ext>
                </a:extLst>
              </a:tr>
              <a:tr h="1409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% NH White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 dirty="0">
                          <a:effectLst/>
                        </a:rPr>
                        <a:t>20%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 dirty="0">
                          <a:effectLst/>
                        </a:rPr>
                        <a:t>9%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12%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8%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12%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8547582"/>
                  </a:ext>
                </a:extLst>
              </a:tr>
              <a:tr h="1409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% NH Black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13%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9%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6%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7%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9%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1613096"/>
                  </a:ext>
                </a:extLst>
              </a:tr>
              <a:tr h="1524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% Asian-American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15%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 dirty="0">
                          <a:effectLst/>
                        </a:rPr>
                        <a:t>8%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5%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7%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9%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3453634"/>
                  </a:ext>
                </a:extLst>
              </a:tr>
              <a:tr h="140970">
                <a:tc rowSpan="5"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Citizen Voting Age Pop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1450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Total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34,285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 dirty="0">
                          <a:effectLst/>
                        </a:rPr>
                        <a:t>26,950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 dirty="0">
                          <a:effectLst/>
                        </a:rPr>
                        <a:t>28,076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32,285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121,597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4054925"/>
                  </a:ext>
                </a:extLst>
              </a:tr>
              <a:tr h="1409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% Hisp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49%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67%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69%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69%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63%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1455281"/>
                  </a:ext>
                </a:extLst>
              </a:tr>
              <a:tr h="1409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% NH White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22%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16%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 dirty="0">
                          <a:effectLst/>
                        </a:rPr>
                        <a:t>19%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13%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18%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7491507"/>
                  </a:ext>
                </a:extLst>
              </a:tr>
              <a:tr h="1409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% NH Black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17%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9%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 dirty="0">
                          <a:effectLst/>
                        </a:rPr>
                        <a:t>7%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11%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11%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2554662"/>
                  </a:ext>
                </a:extLst>
              </a:tr>
              <a:tr h="1409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% Asian/Pac.Isl.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10%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7%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4%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5%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7%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2661325"/>
                  </a:ext>
                </a:extLst>
              </a:tr>
              <a:tr h="140970">
                <a:tc rowSpan="7"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Voter Registration (Nov 2020)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1450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Total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31,188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21,928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 dirty="0">
                          <a:effectLst/>
                        </a:rPr>
                        <a:t>25,280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24,571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102,967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6941811"/>
                  </a:ext>
                </a:extLst>
              </a:tr>
              <a:tr h="1409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% Latino est.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45%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63%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67%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70%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60%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2564551"/>
                  </a:ext>
                </a:extLst>
              </a:tr>
              <a:tr h="1524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% Spanish-Surnamed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40%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58%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 dirty="0">
                          <a:effectLst/>
                        </a:rPr>
                        <a:t>61%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 dirty="0">
                          <a:effectLst/>
                        </a:rPr>
                        <a:t>63%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54%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53920"/>
                  </a:ext>
                </a:extLst>
              </a:tr>
              <a:tr h="1409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% Asian-Surnamed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5%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3%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 dirty="0">
                          <a:effectLst/>
                        </a:rPr>
                        <a:t>2%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2%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3%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6448891"/>
                  </a:ext>
                </a:extLst>
              </a:tr>
              <a:tr h="1409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% Filipino-Surnamed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3%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3%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 dirty="0">
                          <a:effectLst/>
                        </a:rPr>
                        <a:t>2%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 dirty="0">
                          <a:effectLst/>
                        </a:rPr>
                        <a:t>2%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2%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1393794"/>
                  </a:ext>
                </a:extLst>
              </a:tr>
              <a:tr h="1409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% NH White est.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30%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22%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 dirty="0">
                          <a:effectLst/>
                        </a:rPr>
                        <a:t>26%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 dirty="0">
                          <a:effectLst/>
                        </a:rPr>
                        <a:t>17%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24%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1272247"/>
                  </a:ext>
                </a:extLst>
              </a:tr>
              <a:tr h="1409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% NH Black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21%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13%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 dirty="0">
                          <a:effectLst/>
                        </a:rPr>
                        <a:t>9%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 dirty="0">
                          <a:effectLst/>
                        </a:rPr>
                        <a:t>14%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15%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0602568"/>
                  </a:ext>
                </a:extLst>
              </a:tr>
              <a:tr h="140970">
                <a:tc rowSpan="7"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Voter Turnout (Nov 2020)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717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Total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24,958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15,394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 dirty="0">
                          <a:effectLst/>
                        </a:rPr>
                        <a:t>17,922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17,832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76,106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5862555"/>
                  </a:ext>
                </a:extLst>
              </a:tr>
              <a:tr h="1409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% Latino est.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43%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60%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 dirty="0">
                          <a:effectLst/>
                        </a:rPr>
                        <a:t>65%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68%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 dirty="0">
                          <a:effectLst/>
                        </a:rPr>
                        <a:t>57%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9013927"/>
                  </a:ext>
                </a:extLst>
              </a:tr>
              <a:tr h="1524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% Spanish-Surnamed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39%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55%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59%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61%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 dirty="0">
                          <a:effectLst/>
                        </a:rPr>
                        <a:t>52%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011125"/>
                  </a:ext>
                </a:extLst>
              </a:tr>
              <a:tr h="1409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% Asian-Surnamed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4%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3%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2%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3%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 dirty="0">
                          <a:effectLst/>
                        </a:rPr>
                        <a:t>3%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0292902"/>
                  </a:ext>
                </a:extLst>
              </a:tr>
              <a:tr h="1409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% Filipino-Surnamed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3%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3%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2%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2%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 dirty="0">
                          <a:effectLst/>
                        </a:rPr>
                        <a:t>2%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0245234"/>
                  </a:ext>
                </a:extLst>
              </a:tr>
              <a:tr h="1409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% NH White est.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31%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23%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27%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17%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 dirty="0">
                          <a:effectLst/>
                        </a:rPr>
                        <a:t>25%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7746076"/>
                  </a:ext>
                </a:extLst>
              </a:tr>
              <a:tr h="1409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% NH Black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21%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14%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9%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15%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 dirty="0">
                          <a:effectLst/>
                        </a:rPr>
                        <a:t>16%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84066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99793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398DA3-0D39-4814-81BF-22D567B402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NDC Draft Map 102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B9E80C-7700-4BA7-8C47-FCE8F3E63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 descr="Map&#10;&#10;Description automatically generated">
            <a:extLst>
              <a:ext uri="{FF2B5EF4-FFF2-40B4-BE49-F238E27FC236}">
                <a16:creationId xmlns:a16="http://schemas.microsoft.com/office/drawing/2014/main" id="{6F66BB86-5080-4E67-98AF-F92EAA87392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762000"/>
            <a:ext cx="60198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570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214172C-5A4C-45B2-A846-42EE0EE0D4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NDC Map 102 Demographics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4296898-53C6-4EDE-865E-721B3299B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D6C59CC-83B6-4B45-A4F5-46CDD954F8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3493198"/>
              </p:ext>
            </p:extLst>
          </p:nvPr>
        </p:nvGraphicFramePr>
        <p:xfrm>
          <a:off x="2197100" y="1401763"/>
          <a:ext cx="4749800" cy="40233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93800">
                  <a:extLst>
                    <a:ext uri="{9D8B030D-6E8A-4147-A177-3AD203B41FA5}">
                      <a16:colId xmlns:a16="http://schemas.microsoft.com/office/drawing/2014/main" val="1245388460"/>
                    </a:ext>
                  </a:extLst>
                </a:gridCol>
                <a:gridCol w="1193800">
                  <a:extLst>
                    <a:ext uri="{9D8B030D-6E8A-4147-A177-3AD203B41FA5}">
                      <a16:colId xmlns:a16="http://schemas.microsoft.com/office/drawing/2014/main" val="411224750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1565486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914828772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16044785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400082024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4072904379"/>
                    </a:ext>
                  </a:extLst>
                </a:gridCol>
              </a:tblGrid>
              <a:tr h="171450">
                <a:tc gridSpan="7"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 dirty="0">
                          <a:effectLst/>
                        </a:rPr>
                        <a:t>Fontana Map 102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3074014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 dirty="0">
                          <a:effectLst/>
                        </a:rPr>
                        <a:t>District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Total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0784361"/>
                  </a:ext>
                </a:extLst>
              </a:tr>
              <a:tr h="14097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 dirty="0">
                          <a:effectLst/>
                        </a:rPr>
                        <a:t>Total Pop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52,259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52,411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50,966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53,424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209,060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9694575"/>
                  </a:ext>
                </a:extLst>
              </a:tr>
              <a:tr h="140970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 dirty="0">
                          <a:effectLst/>
                        </a:rPr>
                        <a:t>Deviation from ideal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-6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146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-1,299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1,159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2,458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2365681"/>
                  </a:ext>
                </a:extLst>
              </a:tr>
              <a:tr h="1409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% Deviation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-0.01%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0.28%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-2.49%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2.22%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4.70%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8908137"/>
                  </a:ext>
                </a:extLst>
              </a:tr>
              <a:tr h="140970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Total Pop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% Hisp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51.4%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82%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61%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76%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68%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0778586"/>
                  </a:ext>
                </a:extLst>
              </a:tr>
              <a:tr h="1409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% NH White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 dirty="0">
                          <a:effectLst/>
                        </a:rPr>
                        <a:t>17%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7%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16%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10%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12%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0740215"/>
                  </a:ext>
                </a:extLst>
              </a:tr>
              <a:tr h="1409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% NH Black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14%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6%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10%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7%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9%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5348436"/>
                  </a:ext>
                </a:extLst>
              </a:tr>
              <a:tr h="1524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% Asian-American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15%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 dirty="0">
                          <a:effectLst/>
                        </a:rPr>
                        <a:t>3%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11%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5%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9%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92425370"/>
                  </a:ext>
                </a:extLst>
              </a:tr>
              <a:tr h="140970">
                <a:tc rowSpan="5"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Citizen Voting Age Pop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1450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Total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33,385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28,340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28,835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31,036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121,597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8681338"/>
                  </a:ext>
                </a:extLst>
              </a:tr>
              <a:tr h="1409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% Hisp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54%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76%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57%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66%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63%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8331853"/>
                  </a:ext>
                </a:extLst>
              </a:tr>
              <a:tr h="1409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% NH White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18%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13%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22%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17%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18%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8648563"/>
                  </a:ext>
                </a:extLst>
              </a:tr>
              <a:tr h="1409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% NH Black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17%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 dirty="0">
                          <a:effectLst/>
                        </a:rPr>
                        <a:t>9%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9%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11%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11%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4067859"/>
                  </a:ext>
                </a:extLst>
              </a:tr>
              <a:tr h="1409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% Asian/Pac.Isl.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9%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2%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10%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5%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7%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466030"/>
                  </a:ext>
                </a:extLst>
              </a:tr>
              <a:tr h="140970">
                <a:tc rowSpan="7"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Voter Registration (Nov 2020)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1450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Total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30,012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20,943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27,290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24,722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102,967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9697785"/>
                  </a:ext>
                </a:extLst>
              </a:tr>
              <a:tr h="1409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% Latino est.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48%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 dirty="0">
                          <a:effectLst/>
                        </a:rPr>
                        <a:t>74%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55%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68%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60%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4807010"/>
                  </a:ext>
                </a:extLst>
              </a:tr>
              <a:tr h="1524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% Spanish-Surnamed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43%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67%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50%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62%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54%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9346036"/>
                  </a:ext>
                </a:extLst>
              </a:tr>
              <a:tr h="1409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% Asian-Surnamed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5%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1%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4%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2%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3%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1218068"/>
                  </a:ext>
                </a:extLst>
              </a:tr>
              <a:tr h="1409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% Filipino-Surnamed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3%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1%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 dirty="0">
                          <a:effectLst/>
                        </a:rPr>
                        <a:t>3%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2%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2%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4795924"/>
                  </a:ext>
                </a:extLst>
              </a:tr>
              <a:tr h="1409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% NH White est.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26%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17%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30%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22%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24%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6021974"/>
                  </a:ext>
                </a:extLst>
              </a:tr>
              <a:tr h="1409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% NH Black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22%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11%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12%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12%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15%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8238480"/>
                  </a:ext>
                </a:extLst>
              </a:tr>
              <a:tr h="140970">
                <a:tc rowSpan="7"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Voter Turnout (Nov 2020)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717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Total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23,634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14,148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 dirty="0">
                          <a:effectLst/>
                        </a:rPr>
                        <a:t>20,679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17,645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76,106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5576403"/>
                  </a:ext>
                </a:extLst>
              </a:tr>
              <a:tr h="1409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% Latino est.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46%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72%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53%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66%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57%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826939"/>
                  </a:ext>
                </a:extLst>
              </a:tr>
              <a:tr h="1524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% Spanish-Surnamed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42%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66%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 dirty="0">
                          <a:effectLst/>
                        </a:rPr>
                        <a:t>48%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60%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52%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2478063"/>
                  </a:ext>
                </a:extLst>
              </a:tr>
              <a:tr h="1409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% Asian-Surnamed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4%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1%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4%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 dirty="0">
                          <a:effectLst/>
                        </a:rPr>
                        <a:t>2%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3%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7875174"/>
                  </a:ext>
                </a:extLst>
              </a:tr>
              <a:tr h="1409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% Filipino-Surnamed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3%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1%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3%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 dirty="0">
                          <a:effectLst/>
                        </a:rPr>
                        <a:t>2%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2%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517517"/>
                  </a:ext>
                </a:extLst>
              </a:tr>
              <a:tr h="1409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% NH White est.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27%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18%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31%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 dirty="0">
                          <a:effectLst/>
                        </a:rPr>
                        <a:t>22%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25%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1582432"/>
                  </a:ext>
                </a:extLst>
              </a:tr>
              <a:tr h="1409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% NH Black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22%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11%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13%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13%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 dirty="0">
                          <a:effectLst/>
                        </a:rPr>
                        <a:t>16%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04422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38573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00E0E-D528-49FF-891B-672CE45DA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NDC Draft Map 103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3A0611-6BA1-46F2-B329-55454C012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" name="Picture 10" descr="Map&#10;&#10;Description automatically generated">
            <a:extLst>
              <a:ext uri="{FF2B5EF4-FFF2-40B4-BE49-F238E27FC236}">
                <a16:creationId xmlns:a16="http://schemas.microsoft.com/office/drawing/2014/main" id="{7EAAC9D0-97EF-491F-B14E-728FD69876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399" y="868680"/>
            <a:ext cx="5867401" cy="5989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49056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Custom 2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BF0000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8936</TotalTime>
  <Words>3344</Words>
  <Application>Microsoft Office PowerPoint</Application>
  <PresentationFormat>On-screen Show (4:3)</PresentationFormat>
  <Paragraphs>1504</Paragraphs>
  <Slides>22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4" baseType="lpstr">
      <vt:lpstr>Arial</vt:lpstr>
      <vt:lpstr>Calibri</vt:lpstr>
      <vt:lpstr>Cambria</vt:lpstr>
      <vt:lpstr>EB Garamond</vt:lpstr>
      <vt:lpstr>Garamond</vt:lpstr>
      <vt:lpstr>Noto Sans Symbols</vt:lpstr>
      <vt:lpstr>Times New Roman</vt:lpstr>
      <vt:lpstr>Tw Cen MT</vt:lpstr>
      <vt:lpstr>Twentieth Century</vt:lpstr>
      <vt:lpstr>Wingdings</vt:lpstr>
      <vt:lpstr>Wingdings 2</vt:lpstr>
      <vt:lpstr>Median</vt:lpstr>
      <vt:lpstr>City of Fontana Redistricting 2021-2022</vt:lpstr>
      <vt:lpstr>Redistricting Process</vt:lpstr>
      <vt:lpstr>Redistricting Rules and Goals</vt:lpstr>
      <vt:lpstr>Initial Draft Maps</vt:lpstr>
      <vt:lpstr>NDC Draft Map 101</vt:lpstr>
      <vt:lpstr>NDC Map 101 Demographics</vt:lpstr>
      <vt:lpstr>NDC Draft Map 102</vt:lpstr>
      <vt:lpstr>NDC Map 102 Demographics</vt:lpstr>
      <vt:lpstr>NDC Draft Map 103</vt:lpstr>
      <vt:lpstr>NDC Map 103 Demographics</vt:lpstr>
      <vt:lpstr>Public Map 104</vt:lpstr>
      <vt:lpstr>Public Map 104 Demographics</vt:lpstr>
      <vt:lpstr>Public Map 401</vt:lpstr>
      <vt:lpstr>Public Map 401 Demographics</vt:lpstr>
      <vt:lpstr>Public Map 402</vt:lpstr>
      <vt:lpstr>Public Map 402 Demographics</vt:lpstr>
      <vt:lpstr>Public Map 403</vt:lpstr>
      <vt:lpstr>Public Map 403 Demographics</vt:lpstr>
      <vt:lpstr>Public Map 601</vt:lpstr>
      <vt:lpstr>Public Map 601 Demographics</vt:lpstr>
      <vt:lpstr>Simple Map Review Tool</vt:lpstr>
      <vt:lpstr>Discussion</vt:lpstr>
    </vt:vector>
  </TitlesOfParts>
  <Company>Claremont McKenna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NDC Presentation</dc:title>
  <dc:creator>Douglas Johnson</dc:creator>
  <cp:lastModifiedBy>Todd Tatum</cp:lastModifiedBy>
  <cp:revision>464</cp:revision>
  <cp:lastPrinted>2021-11-10T19:45:57Z</cp:lastPrinted>
  <dcterms:created xsi:type="dcterms:W3CDTF">2011-05-19T00:29:13Z</dcterms:created>
  <dcterms:modified xsi:type="dcterms:W3CDTF">2022-03-03T18:54:18Z</dcterms:modified>
</cp:coreProperties>
</file>